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73" r:id="rId2"/>
  </p:sldMasterIdLst>
  <p:notesMasterIdLst>
    <p:notesMasterId r:id="rId23"/>
  </p:notesMasterIdLst>
  <p:handoutMasterIdLst>
    <p:handoutMasterId r:id="rId24"/>
  </p:handoutMasterIdLst>
  <p:sldIdLst>
    <p:sldId id="522" r:id="rId3"/>
    <p:sldId id="298" r:id="rId4"/>
    <p:sldId id="529" r:id="rId5"/>
    <p:sldId id="525" r:id="rId6"/>
    <p:sldId id="526" r:id="rId7"/>
    <p:sldId id="527" r:id="rId8"/>
    <p:sldId id="530" r:id="rId9"/>
    <p:sldId id="370" r:id="rId10"/>
    <p:sldId id="528" r:id="rId11"/>
    <p:sldId id="367" r:id="rId12"/>
    <p:sldId id="369" r:id="rId13"/>
    <p:sldId id="517" r:id="rId14"/>
    <p:sldId id="531" r:id="rId15"/>
    <p:sldId id="532" r:id="rId16"/>
    <p:sldId id="512" r:id="rId17"/>
    <p:sldId id="516" r:id="rId18"/>
    <p:sldId id="514" r:id="rId19"/>
    <p:sldId id="515" r:id="rId20"/>
    <p:sldId id="524" r:id="rId21"/>
    <p:sldId id="533" r:id="rId2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userDrawn="1">
          <p15:clr>
            <a:srgbClr val="A4A3A4"/>
          </p15:clr>
        </p15:guide>
        <p15:guide id="2" pos="551" userDrawn="1">
          <p15:clr>
            <a:srgbClr val="A4A3A4"/>
          </p15:clr>
        </p15:guide>
        <p15:guide id="3" pos="7129" userDrawn="1">
          <p15:clr>
            <a:srgbClr val="A4A3A4"/>
          </p15:clr>
        </p15:guide>
        <p15:guide id="4" orient="horz" pos="3861" userDrawn="1">
          <p15:clr>
            <a:srgbClr val="A4A3A4"/>
          </p15:clr>
        </p15:guide>
        <p15:guide id="5" orient="horz" pos="663" userDrawn="1">
          <p15:clr>
            <a:srgbClr val="A4A3A4"/>
          </p15:clr>
        </p15:guide>
        <p15:guide id="6" orient="horz" pos="3657" userDrawn="1">
          <p15:clr>
            <a:srgbClr val="A4A3A4"/>
          </p15:clr>
        </p15:guide>
        <p15:guide id="7" orient="horz" pos="2727" userDrawn="1">
          <p15:clr>
            <a:srgbClr val="A4A3A4"/>
          </p15:clr>
        </p15:guide>
        <p15:guide id="8" orient="horz" pos="4088" userDrawn="1">
          <p15:clr>
            <a:srgbClr val="A4A3A4"/>
          </p15:clr>
        </p15:guide>
        <p15:guide id="9" orient="horz" pos="935" userDrawn="1">
          <p15:clr>
            <a:srgbClr val="A4A3A4"/>
          </p15:clr>
        </p15:guide>
        <p15:guide id="10" pos="14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sylwia.tomaszewska@fundacjaap.org.pl"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199"/>
    <a:srgbClr val="FF6200"/>
    <a:srgbClr val="696969"/>
    <a:srgbClr val="027687"/>
    <a:srgbClr val="FFFFCC"/>
    <a:srgbClr val="F0F0F0"/>
    <a:srgbClr val="000000"/>
    <a:srgbClr val="E0D6F5"/>
    <a:srgbClr val="C1EEFC"/>
    <a:srgbClr val="FCCB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47D3F-64B4-4E76-B57C-DCE404171A2E}" v="1" dt="2023-04-21T18:44:06.8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92"/>
      </p:cViewPr>
      <p:guideLst>
        <p:guide orient="horz" pos="142"/>
        <p:guide pos="551"/>
        <p:guide pos="7129"/>
        <p:guide orient="horz" pos="3861"/>
        <p:guide orient="horz" pos="663"/>
        <p:guide orient="horz" pos="3657"/>
        <p:guide orient="horz" pos="2727"/>
        <p:guide orient="horz" pos="4088"/>
        <p:guide orient="horz" pos="935"/>
        <p:guide pos="143"/>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JAVIER CALOCA MARTINEZ" userId="62596a45-ea1f-4872-bb33-d900b6672b0c" providerId="ADAL" clId="{BE647D3F-64B4-4E76-B57C-DCE404171A2E}"/>
    <pc:docChg chg="custSel addSld modSld">
      <pc:chgData name="JOSE JAVIER CALOCA MARTINEZ" userId="62596a45-ea1f-4872-bb33-d900b6672b0c" providerId="ADAL" clId="{BE647D3F-64B4-4E76-B57C-DCE404171A2E}" dt="2023-04-21T18:44:35.214" v="14" actId="123"/>
      <pc:docMkLst>
        <pc:docMk/>
      </pc:docMkLst>
      <pc:sldChg chg="addSp delSp modSp new mod">
        <pc:chgData name="JOSE JAVIER CALOCA MARTINEZ" userId="62596a45-ea1f-4872-bb33-d900b6672b0c" providerId="ADAL" clId="{BE647D3F-64B4-4E76-B57C-DCE404171A2E}" dt="2023-04-21T18:44:35.214" v="14" actId="123"/>
        <pc:sldMkLst>
          <pc:docMk/>
          <pc:sldMk cId="2092387859" sldId="533"/>
        </pc:sldMkLst>
        <pc:spChg chg="mod">
          <ac:chgData name="JOSE JAVIER CALOCA MARTINEZ" userId="62596a45-ea1f-4872-bb33-d900b6672b0c" providerId="ADAL" clId="{BE647D3F-64B4-4E76-B57C-DCE404171A2E}" dt="2023-04-21T18:43:59.986" v="10" actId="20577"/>
          <ac:spMkLst>
            <pc:docMk/>
            <pc:sldMk cId="2092387859" sldId="533"/>
            <ac:spMk id="2" creationId="{2AF162C4-D5FC-F1B0-6BBB-31B6C270CA0B}"/>
          </ac:spMkLst>
        </pc:spChg>
        <pc:spChg chg="del">
          <ac:chgData name="JOSE JAVIER CALOCA MARTINEZ" userId="62596a45-ea1f-4872-bb33-d900b6672b0c" providerId="ADAL" clId="{BE647D3F-64B4-4E76-B57C-DCE404171A2E}" dt="2023-04-21T18:44:01.801" v="11" actId="478"/>
          <ac:spMkLst>
            <pc:docMk/>
            <pc:sldMk cId="2092387859" sldId="533"/>
            <ac:spMk id="3" creationId="{D3CC954C-6251-5BBD-83AF-4B94D179A9D9}"/>
          </ac:spMkLst>
        </pc:spChg>
        <pc:spChg chg="add mod">
          <ac:chgData name="JOSE JAVIER CALOCA MARTINEZ" userId="62596a45-ea1f-4872-bb33-d900b6672b0c" providerId="ADAL" clId="{BE647D3F-64B4-4E76-B57C-DCE404171A2E}" dt="2023-04-21T18:44:35.214" v="14" actId="123"/>
          <ac:spMkLst>
            <pc:docMk/>
            <pc:sldMk cId="2092387859" sldId="533"/>
            <ac:spMk id="5" creationId="{2A66A110-54A6-6461-4B77-9CFFB2271B1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A928C88C-E191-4059-9BF2-AEB232396D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F293F652-C854-4714-9031-68AEFB19CE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D78E40-4600-43D0-8F69-8F76E51C58B6}" type="datetimeFigureOut">
              <a:rPr lang="pl-PL" smtClean="0"/>
              <a:t>21.04.2023</a:t>
            </a:fld>
            <a:endParaRPr lang="pl-PL"/>
          </a:p>
        </p:txBody>
      </p:sp>
      <p:sp>
        <p:nvSpPr>
          <p:cNvPr id="4" name="Symbol zastępczy stopki 3">
            <a:extLst>
              <a:ext uri="{FF2B5EF4-FFF2-40B4-BE49-F238E27FC236}">
                <a16:creationId xmlns:a16="http://schemas.microsoft.com/office/drawing/2014/main" id="{1F366979-CBE5-4C7D-B400-49216C8685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FF797A9D-DB50-4CF2-A210-0032DDDA17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397EC5-9BD3-4E25-9D93-2A1852B0BAAC}" type="slidenum">
              <a:rPr lang="pl-PL" smtClean="0"/>
              <a:t>‹#›</a:t>
            </a:fld>
            <a:endParaRPr lang="pl-PL"/>
          </a:p>
        </p:txBody>
      </p:sp>
    </p:spTree>
    <p:extLst>
      <p:ext uri="{BB962C8B-B14F-4D97-AF65-F5344CB8AC3E}">
        <p14:creationId xmlns:p14="http://schemas.microsoft.com/office/powerpoint/2010/main" val="2019119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DC91-CD0A-4F78-9EAD-EDFFECCF1A1F}" type="datetimeFigureOut">
              <a:rPr lang="pl-PL" smtClean="0"/>
              <a:t>21.04.2023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174C3-EA14-417F-8EC7-CEB9E36A1A07}" type="slidenum">
              <a:rPr lang="pl-PL" smtClean="0"/>
              <a:t>‹#›</a:t>
            </a:fld>
            <a:endParaRPr lang="pl-PL"/>
          </a:p>
        </p:txBody>
      </p:sp>
    </p:spTree>
    <p:extLst>
      <p:ext uri="{BB962C8B-B14F-4D97-AF65-F5344CB8AC3E}">
        <p14:creationId xmlns:p14="http://schemas.microsoft.com/office/powerpoint/2010/main" val="1987816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a:ln>
                <a:noFill/>
              </a:ln>
              <a:solidFill>
                <a:srgbClr val="333333"/>
              </a:solidFill>
              <a:effectLst/>
              <a:uLnTx/>
              <a:uFillTx/>
              <a:latin typeface="ING Me"/>
              <a:ea typeface="+mn-ea"/>
              <a:cs typeface="+mn-cs"/>
            </a:endParaRPr>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292344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brand.ing.com/login/"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brand.ing.com/login/" TargetMode="External"/><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11E847-E87E-4ADA-8403-E3060A03DF8A}"/>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5F9E60E7-DF3E-4146-AFF1-BCCD2EAC25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9A666435-3E89-4BEC-83E7-2C9D40F87E6A}"/>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F3BE9001-E47E-42A8-8C43-D9513422CDE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D4F6A61-BC27-4183-875A-10D6C3B11A0C}"/>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79884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3A3AD03-BB87-441E-9C5A-152E43177ACE}"/>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20F744B1-EEA4-44AD-AAC9-AEACACDBF7C6}"/>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44F9F0A-AF54-4164-A224-24851C03B186}"/>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DAF555E8-CB0F-4EAF-8F0E-3BD21A617B83}"/>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643A1D4-8846-4C44-8CBC-EB3A1B0E7BDA}"/>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5484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1E41866B-E49B-4DE0-B8B3-E75CE57B1BA9}"/>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38B58E7F-2278-4D58-986C-A7DD99B451D0}"/>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5035E11-32DA-4DF7-AE58-32CC15EEB20B}"/>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1D82039D-F307-4FFF-AA91-A2EF68B794B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F1327F8-EDAB-4653-B5E1-BA10E8706ACB}"/>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187383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363332684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845893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138345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073941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title</a:t>
            </a:r>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376602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 photo from the last part of the PP file 'Useful elements, example slides and photos', or download a photo from the Media box &gt; Photos on the </a:t>
            </a:r>
            <a:r>
              <a:rPr lang="en-GB" sz="1000">
                <a:hlinkClick r:id="rId4"/>
              </a:rPr>
              <a:t>ING brand site</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419031984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a:t>Click to add title</a:t>
            </a:r>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376602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 photo from the last part of the PP file 'Useful elements, example slides and photos', or download a photo from the Media box &gt; Photos on </a:t>
            </a:r>
            <a:r>
              <a:rPr lang="en-GB" sz="1000">
                <a:hlinkClick r:id="rId3"/>
              </a:rPr>
              <a:t>ING brand site</a:t>
            </a:r>
            <a:r>
              <a:rPr lang="en-GB" sz="1000"/>
              <a:t>.</a:t>
            </a: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14273265"/>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427371869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244317881"/>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1391A7-9672-4EB3-90B3-C1BF972C2907}"/>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546309E8-24EF-4175-B4CA-2A7500CFEFDA}"/>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7C2A0D2C-12E4-4177-9AC1-5AC4E0189DF5}"/>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DC1D797C-835D-45B9-94F9-710A9509255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EFEA3C-54D8-48EB-A1A5-B308E510513F}"/>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49938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137443135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Tree>
    <p:extLst>
      <p:ext uri="{BB962C8B-B14F-4D97-AF65-F5344CB8AC3E}">
        <p14:creationId xmlns:p14="http://schemas.microsoft.com/office/powerpoint/2010/main" val="91000465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GB" sz="1000"/>
              <a:t>.</a:t>
            </a: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4186247283"/>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GB" sz="1000"/>
              <a:t>.</a:t>
            </a: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968459575"/>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Tree>
    <p:extLst>
      <p:ext uri="{BB962C8B-B14F-4D97-AF65-F5344CB8AC3E}">
        <p14:creationId xmlns:p14="http://schemas.microsoft.com/office/powerpoint/2010/main" val="311222012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a:t>Click to add chapter title</a:t>
            </a:r>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76602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20557228"/>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943772635"/>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363575231"/>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595646181"/>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335433439"/>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7D319F-2573-4C9D-898E-7CB27B4E7D99}"/>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E0D615EB-EF76-4303-A167-CF1F1CF8D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16CA9E69-CC70-4EB6-8A55-082DD8A604F0}"/>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6DF07C36-A234-43D7-B845-797095AEE29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B67AB92-4386-482E-96C9-FD1F50E5021C}"/>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30514518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953895509"/>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989581578"/>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379557585"/>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987754171"/>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677996574"/>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734850030"/>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707485881"/>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09466934"/>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76602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6224491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GB" sz="1000"/>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34580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A924A6-619A-43BA-B970-AB48CE02B52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194F74E-9459-49D4-91B2-842B6CAA56F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7EA17F89-DEBE-44C4-A63F-CEE2D29AA33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323FFBB1-9284-4AC4-9C98-1209F818A5DB}"/>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6" name="Symbol zastępczy stopki 5">
            <a:extLst>
              <a:ext uri="{FF2B5EF4-FFF2-40B4-BE49-F238E27FC236}">
                <a16:creationId xmlns:a16="http://schemas.microsoft.com/office/drawing/2014/main" id="{3D807EF1-2D1F-4489-A259-DC7CF21FC251}"/>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95ECCF01-E26C-44B2-9C8E-8EDBFCB97ADF}"/>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8680207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24374971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5078481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a:t>
              </a:r>
              <a:r>
                <a:rPr lang="en-GB" sz="1000" err="1"/>
                <a:t>ING_News</a:t>
              </a:r>
              <a:endParaRPr lang="en-GB" sz="100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1955449066"/>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1593346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1391A7-9672-4EB3-90B3-C1BF972C2907}"/>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546309E8-24EF-4175-B4CA-2A7500CFEFDA}"/>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7C2A0D2C-12E4-4177-9AC1-5AC4E0189DF5}"/>
              </a:ext>
            </a:extLst>
          </p:cNvPr>
          <p:cNvSpPr>
            <a:spLocks noGrp="1"/>
          </p:cNvSpPr>
          <p:nvPr>
            <p:ph type="dt" sz="half" idx="10"/>
          </p:nvPr>
        </p:nvSpPr>
        <p:spPr/>
        <p:txBody>
          <a:bodyPr/>
          <a:lstStyle/>
          <a:p>
            <a:fld id="{A4CAE714-D1AF-4BF0-B6D9-835DEEE631F4}" type="datetime1">
              <a:rPr lang="pl-PL" smtClean="0"/>
              <a:t>21.04.2023</a:t>
            </a:fld>
            <a:endParaRPr lang="pl-PL"/>
          </a:p>
        </p:txBody>
      </p:sp>
      <p:sp>
        <p:nvSpPr>
          <p:cNvPr id="5" name="Symbol zastępczy stopki 4">
            <a:extLst>
              <a:ext uri="{FF2B5EF4-FFF2-40B4-BE49-F238E27FC236}">
                <a16:creationId xmlns:a16="http://schemas.microsoft.com/office/drawing/2014/main" id="{DC1D797C-835D-45B9-94F9-710A9509255E}"/>
              </a:ext>
            </a:extLst>
          </p:cNvPr>
          <p:cNvSpPr>
            <a:spLocks noGrp="1"/>
          </p:cNvSpPr>
          <p:nvPr>
            <p:ph type="ftr" sz="quarter" idx="11"/>
          </p:nvPr>
        </p:nvSpPr>
        <p:spPr/>
        <p:txBody>
          <a:bodyPr/>
          <a:lstStyle/>
          <a:p>
            <a:r>
              <a:rPr lang="pl-PL"/>
              <a:t>For illustration purposes only.</a:t>
            </a:r>
          </a:p>
        </p:txBody>
      </p:sp>
      <p:sp>
        <p:nvSpPr>
          <p:cNvPr id="6" name="Symbol zastępczy numeru slajdu 5">
            <a:extLst>
              <a:ext uri="{FF2B5EF4-FFF2-40B4-BE49-F238E27FC236}">
                <a16:creationId xmlns:a16="http://schemas.microsoft.com/office/drawing/2014/main" id="{A0EFEA3C-54D8-48EB-A1A5-B308E510513F}"/>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817976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2C0A51-C831-4C90-94A2-53BF2EB31985}"/>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E71E56AE-692C-4D4F-B021-C74DD6A6A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B13735C9-8782-4006-9729-C9B78E4A134D}"/>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DD3D0925-11DC-44ED-BDE3-933FE03A14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34819E40-4752-4033-AE70-500EB2903B48}"/>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7370D4DC-AC42-4647-A68E-24FE91DE03E5}"/>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8" name="Symbol zastępczy stopki 7">
            <a:extLst>
              <a:ext uri="{FF2B5EF4-FFF2-40B4-BE49-F238E27FC236}">
                <a16:creationId xmlns:a16="http://schemas.microsoft.com/office/drawing/2014/main" id="{D39E19E5-274B-4E20-B4B7-81689B7F0624}"/>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0D3673D2-E448-4E65-9DD3-201875E789B1}"/>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2863136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9747D51-2631-4C95-B806-C5EAF827E71C}"/>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C3AB95B7-C147-48EC-8F3F-177F8F48A277}"/>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4" name="Symbol zastępczy stopki 3">
            <a:extLst>
              <a:ext uri="{FF2B5EF4-FFF2-40B4-BE49-F238E27FC236}">
                <a16:creationId xmlns:a16="http://schemas.microsoft.com/office/drawing/2014/main" id="{98E2B276-2EF5-4842-AAD7-0987C181D2AD}"/>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5AB820BC-622A-4084-94B5-F5EA2F5A5C5D}"/>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4226366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7EF88DFA-3E45-4E88-AD1C-1DE43E470922}"/>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3" name="Symbol zastępczy stopki 2">
            <a:extLst>
              <a:ext uri="{FF2B5EF4-FFF2-40B4-BE49-F238E27FC236}">
                <a16:creationId xmlns:a16="http://schemas.microsoft.com/office/drawing/2014/main" id="{4AE885C0-E5C9-4A79-B697-F7B35556BA86}"/>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A3E84E5-5D5E-4C75-A277-7DA28359239C}"/>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3773821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C0B14BC-2040-4659-9C55-5808BDFB470A}"/>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03152E4A-76BE-4994-AD25-3BA929DEA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20A482D7-0D51-4F76-80EB-D87EA4299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F8996519-C4D1-4A0A-8D52-0A4350255577}"/>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6" name="Symbol zastępczy stopki 5">
            <a:extLst>
              <a:ext uri="{FF2B5EF4-FFF2-40B4-BE49-F238E27FC236}">
                <a16:creationId xmlns:a16="http://schemas.microsoft.com/office/drawing/2014/main" id="{818CFA33-780D-4623-BAB8-1598194E695E}"/>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F4354721-D7EE-4B4C-AFB2-35DA79D7755B}"/>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110738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15BE9E-12A2-4CD2-981A-4C633671CE7A}"/>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1371680B-281C-483A-B1B8-1A1E56A48E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p>
        </p:txBody>
      </p:sp>
      <p:sp>
        <p:nvSpPr>
          <p:cNvPr id="4" name="Symbol zastępczy tekstu 3">
            <a:extLst>
              <a:ext uri="{FF2B5EF4-FFF2-40B4-BE49-F238E27FC236}">
                <a16:creationId xmlns:a16="http://schemas.microsoft.com/office/drawing/2014/main" id="{424D56A4-DDBC-4FA4-A16C-29C9417DA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AE9E0125-6A63-4658-9C65-0F66F64EB10D}"/>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6" name="Symbol zastępczy stopki 5">
            <a:extLst>
              <a:ext uri="{FF2B5EF4-FFF2-40B4-BE49-F238E27FC236}">
                <a16:creationId xmlns:a16="http://schemas.microsoft.com/office/drawing/2014/main" id="{416998F0-B846-4E8D-8C77-03E4CED706D3}"/>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D7506CB-95B9-4C76-9958-3821528E0EFA}"/>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2097342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image" Target="../media/image5.png"/><Relationship Id="rId21" Type="http://schemas.openxmlformats.org/officeDocument/2006/relationships/slideLayout" Target="../slideLayouts/slideLayout32.xml"/><Relationship Id="rId34" Type="http://schemas.openxmlformats.org/officeDocument/2006/relationships/theme" Target="../theme/theme2.xml"/><Relationship Id="rId42" Type="http://schemas.openxmlformats.org/officeDocument/2006/relationships/image" Target="../media/image8.sv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3.png"/><Relationship Id="rId40" Type="http://schemas.openxmlformats.org/officeDocument/2006/relationships/image" Target="../media/image6.sv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2.sv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image" Target="../media/image1.png"/><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88A53CC1-5730-4D8F-8791-B6FF8B477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29FD8164-04D3-4AC4-965E-BFC21600A2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5A0D66F-E452-498F-A222-A7DBBA81F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548B9319-DED9-4AAD-AB8C-856CB5D5FB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38F0AEA2-7F87-400A-ADF0-5A3B1F85C9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76B6A-A9D5-4ABA-9939-A832AC87749F}" type="slidenum">
              <a:rPr lang="pl-PL" smtClean="0"/>
              <a:t>‹#›</a:t>
            </a:fld>
            <a:endParaRPr lang="pl-PL"/>
          </a:p>
        </p:txBody>
      </p:sp>
    </p:spTree>
    <p:extLst>
      <p:ext uri="{BB962C8B-B14F-4D97-AF65-F5344CB8AC3E}">
        <p14:creationId xmlns:p14="http://schemas.microsoft.com/office/powerpoint/2010/main" val="17184030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a:p>
        </p:txBody>
      </p:sp>
    </p:spTree>
    <p:extLst>
      <p:ext uri="{BB962C8B-B14F-4D97-AF65-F5344CB8AC3E}">
        <p14:creationId xmlns:p14="http://schemas.microsoft.com/office/powerpoint/2010/main" val="82711652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5">
            <a:extLst>
              <a:ext uri="{96DAC541-7B7A-43D3-8B79-37D633B846F1}">
                <asvg:svgBlip xmlns:asvg="http://schemas.microsoft.com/office/drawing/2016/SVG/main" r:embed="rId36"/>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7">
            <a:extLst>
              <a:ext uri="{96DAC541-7B7A-43D3-8B79-37D633B846F1}">
                <asvg:svgBlip xmlns:asvg="http://schemas.microsoft.com/office/drawing/2016/SVG/main" r:embed="rId38"/>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9">
            <a:extLst>
              <a:ext uri="{96DAC541-7B7A-43D3-8B79-37D633B846F1}">
                <asvg:svgBlip xmlns:asvg="http://schemas.microsoft.com/office/drawing/2016/SVG/main" r:embed="rId40"/>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1">
            <a:extLst>
              <a:ext uri="{96DAC541-7B7A-43D3-8B79-37D633B846F1}">
                <asvg:svgBlip xmlns:asvg="http://schemas.microsoft.com/office/drawing/2016/SVG/main" r:embed="rId42"/>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inghubspoland.com/" TargetMode="External"/><Relationship Id="rId7" Type="http://schemas.openxmlformats.org/officeDocument/2006/relationships/hyperlink" Target="https://www.linkedin.com/in/karan-gupta-risk-modeling/"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linkedin.com/in/josecaloca/" TargetMode="External"/><Relationship Id="rId4" Type="http://schemas.openxmlformats.org/officeDocument/2006/relationships/image" Target="../media/image28.jpeg"/></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70.png"/><Relationship Id="rId7" Type="http://schemas.openxmlformats.org/officeDocument/2006/relationships/image" Target="../media/image67.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58.png"/><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8.jpeg"/><Relationship Id="rId7" Type="http://schemas.openxmlformats.org/officeDocument/2006/relationships/image" Target="../media/image74.sv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6.svg"/></Relationships>
</file>

<file path=ppt/slides/_rels/slide1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44.xml"/><Relationship Id="rId6" Type="http://schemas.openxmlformats.org/officeDocument/2006/relationships/image" Target="../media/image81.png"/><Relationship Id="rId5" Type="http://schemas.openxmlformats.org/officeDocument/2006/relationships/image" Target="../media/image28.jpe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3.png"/><Relationship Id="rId1" Type="http://schemas.openxmlformats.org/officeDocument/2006/relationships/slideLayout" Target="../slideLayouts/slideLayout44.xml"/><Relationship Id="rId6" Type="http://schemas.openxmlformats.org/officeDocument/2006/relationships/image" Target="../media/image690.png"/><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4.xml"/><Relationship Id="rId6" Type="http://schemas.openxmlformats.org/officeDocument/2006/relationships/image" Target="../media/image28.jpe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chart" Target="../charts/chart3.xml"/><Relationship Id="rId7" Type="http://schemas.openxmlformats.org/officeDocument/2006/relationships/chart" Target="../charts/chart4.xml"/><Relationship Id="rId2" Type="http://schemas.openxmlformats.org/officeDocument/2006/relationships/image" Target="../media/image28.jpeg"/><Relationship Id="rId1" Type="http://schemas.openxmlformats.org/officeDocument/2006/relationships/slideLayout" Target="../slideLayouts/slideLayout44.xml"/><Relationship Id="rId6" Type="http://schemas.openxmlformats.org/officeDocument/2006/relationships/image" Target="../media/image89.png"/><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8.jpeg"/><Relationship Id="rId1" Type="http://schemas.openxmlformats.org/officeDocument/2006/relationships/slideLayout" Target="../slideLayouts/slideLayout4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1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8.svg"/><Relationship Id="rId18" Type="http://schemas.openxmlformats.org/officeDocument/2006/relationships/image" Target="../media/image6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62.png"/><Relationship Id="rId2" Type="http://schemas.openxmlformats.org/officeDocument/2006/relationships/image" Target="../media/image28.jpe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60.png"/><Relationship Id="rId10" Type="http://schemas.openxmlformats.org/officeDocument/2006/relationships/image" Target="../media/image50.svg"/><Relationship Id="rId19" Type="http://schemas.openxmlformats.org/officeDocument/2006/relationships/image" Target="../media/image64.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AE02-5C00-8845-C373-789477E7F8F8}"/>
              </a:ext>
            </a:extLst>
          </p:cNvPr>
          <p:cNvSpPr>
            <a:spLocks noGrp="1"/>
          </p:cNvSpPr>
          <p:nvPr>
            <p:ph type="title"/>
          </p:nvPr>
        </p:nvSpPr>
        <p:spPr/>
        <p:txBody>
          <a:bodyPr/>
          <a:lstStyle/>
          <a:p>
            <a:pPr algn="ctr"/>
            <a:r>
              <a:rPr lang="en-GB" dirty="0">
                <a:solidFill>
                  <a:srgbClr val="027687"/>
                </a:solidFill>
              </a:rPr>
              <a:t>Lecture</a:t>
            </a:r>
            <a:r>
              <a:rPr lang="en-GB" dirty="0">
                <a:solidFill>
                  <a:srgbClr val="017687"/>
                </a:solidFill>
              </a:rPr>
              <a:t>: Methods to validate fair classifiers</a:t>
            </a:r>
          </a:p>
        </p:txBody>
      </p:sp>
      <p:pic>
        <p:nvPicPr>
          <p:cNvPr id="1026" name="Picture 2">
            <a:extLst>
              <a:ext uri="{FF2B5EF4-FFF2-40B4-BE49-F238E27FC236}">
                <a16:creationId xmlns:a16="http://schemas.microsoft.com/office/drawing/2014/main" id="{5D39230B-028A-AE19-BCF0-AE7F6A3AB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2000250"/>
            <a:ext cx="66294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E2EA50-7976-F8DD-DD42-F3BBF249D7B0}"/>
              </a:ext>
            </a:extLst>
          </p:cNvPr>
          <p:cNvSpPr txBox="1"/>
          <p:nvPr/>
        </p:nvSpPr>
        <p:spPr>
          <a:xfrm>
            <a:off x="787924" y="5167312"/>
            <a:ext cx="8701726" cy="923330"/>
          </a:xfrm>
          <a:prstGeom prst="rect">
            <a:avLst/>
          </a:prstGeom>
          <a:noFill/>
        </p:spPr>
        <p:txBody>
          <a:bodyPr wrap="square" rtlCol="0">
            <a:spAutoFit/>
          </a:bodyPr>
          <a:lstStyle/>
          <a:p>
            <a:r>
              <a:rPr lang="en-GB" dirty="0"/>
              <a:t>Authors: </a:t>
            </a:r>
          </a:p>
          <a:p>
            <a:r>
              <a:rPr lang="en-GB" dirty="0"/>
              <a:t>Jose Caloca    - Senior Data Scientist, </a:t>
            </a:r>
            <a:r>
              <a:rPr lang="en-GB" dirty="0">
                <a:solidFill>
                  <a:srgbClr val="FF6200"/>
                </a:solidFill>
              </a:rPr>
              <a:t>ING Hubs Poland</a:t>
            </a:r>
          </a:p>
          <a:p>
            <a:r>
              <a:rPr lang="en-GB" dirty="0"/>
              <a:t>Karan Gupta   - Risk Modelling Expert,</a:t>
            </a:r>
            <a:r>
              <a:rPr lang="en-GB" dirty="0">
                <a:solidFill>
                  <a:srgbClr val="FF6200"/>
                </a:solidFill>
              </a:rPr>
              <a:t> ING Hubs Poland</a:t>
            </a:r>
          </a:p>
        </p:txBody>
      </p:sp>
      <p:sp>
        <p:nvSpPr>
          <p:cNvPr id="5" name="TextBox 4">
            <a:extLst>
              <a:ext uri="{FF2B5EF4-FFF2-40B4-BE49-F238E27FC236}">
                <a16:creationId xmlns:a16="http://schemas.microsoft.com/office/drawing/2014/main" id="{6E3A5C40-28BD-FCA5-1327-403AC87D7787}"/>
              </a:ext>
            </a:extLst>
          </p:cNvPr>
          <p:cNvSpPr txBox="1"/>
          <p:nvPr/>
        </p:nvSpPr>
        <p:spPr>
          <a:xfrm>
            <a:off x="787924" y="6340866"/>
            <a:ext cx="9345890" cy="830997"/>
          </a:xfrm>
          <a:prstGeom prst="rect">
            <a:avLst/>
          </a:prstGeom>
          <a:noFill/>
        </p:spPr>
        <p:txBody>
          <a:bodyPr wrap="square">
            <a:spAutoFit/>
          </a:bodyPr>
          <a:lstStyle/>
          <a:p>
            <a:pPr rtl="0">
              <a:spcBef>
                <a:spcPts val="0"/>
              </a:spcBef>
              <a:spcAft>
                <a:spcPts val="0"/>
              </a:spcAft>
            </a:pPr>
            <a:r>
              <a:rPr lang="en-GB" sz="1200" b="1" i="0" u="none" strike="noStrike" dirty="0">
                <a:solidFill>
                  <a:srgbClr val="05000A"/>
                </a:solidFill>
                <a:effectLst/>
                <a:latin typeface="Arial" panose="020B0604020202020204" pitchFamily="34" charset="0"/>
              </a:rPr>
              <a:t>Disclaimer: </a:t>
            </a:r>
            <a:r>
              <a:rPr lang="en-GB" sz="1200" b="0" i="0" u="none" strike="noStrike" dirty="0">
                <a:solidFill>
                  <a:srgbClr val="05000A"/>
                </a:solidFill>
                <a:effectLst/>
                <a:latin typeface="Arial" panose="020B0604020202020204" pitchFamily="34" charset="0"/>
              </a:rPr>
              <a:t>The views expressed in this presentation and on the subsequent slides solely belong to the presenters and do not necessarily reflect ING practices.</a:t>
            </a:r>
            <a:endParaRPr lang="en-GB" sz="1200" b="0" dirty="0">
              <a:effectLst/>
            </a:endParaRPr>
          </a:p>
          <a:p>
            <a:br>
              <a:rPr lang="en-GB" sz="1200" dirty="0"/>
            </a:br>
            <a:endParaRPr lang="en-GB" sz="1200" dirty="0"/>
          </a:p>
        </p:txBody>
      </p:sp>
      <p:pic>
        <p:nvPicPr>
          <p:cNvPr id="6" name="Content Placeholder 3">
            <a:hlinkClick r:id="rId3"/>
            <a:extLst>
              <a:ext uri="{FF2B5EF4-FFF2-40B4-BE49-F238E27FC236}">
                <a16:creationId xmlns:a16="http://schemas.microsoft.com/office/drawing/2014/main" id="{F301FED9-3C96-AF56-140C-D1BC6D216FE2}"/>
              </a:ext>
            </a:extLst>
          </p:cNvPr>
          <p:cNvPicPr>
            <a:picLocks noGrp="1" noChangeAspect="1"/>
          </p:cNvPicPr>
          <p:nvPr>
            <p:ph idx="1"/>
          </p:nvPr>
        </p:nvPicPr>
        <p:blipFill>
          <a:blip r:embed="rId4"/>
          <a:stretch>
            <a:fillRect/>
          </a:stretch>
        </p:blipFill>
        <p:spPr>
          <a:xfrm>
            <a:off x="10290875" y="5812245"/>
            <a:ext cx="1753491" cy="830997"/>
          </a:xfrm>
        </p:spPr>
      </p:pic>
      <p:pic>
        <p:nvPicPr>
          <p:cNvPr id="3" name="Picture 2" descr="Linkedin - Free social media icons">
            <a:hlinkClick r:id="rId5"/>
            <a:extLst>
              <a:ext uri="{FF2B5EF4-FFF2-40B4-BE49-F238E27FC236}">
                <a16:creationId xmlns:a16="http://schemas.microsoft.com/office/drawing/2014/main" id="{926E12FA-E69A-E774-DD7B-A64D37B6F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5912" y="5473676"/>
            <a:ext cx="271687" cy="271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inkedin - Free social media icons">
            <a:hlinkClick r:id="rId7"/>
            <a:extLst>
              <a:ext uri="{FF2B5EF4-FFF2-40B4-BE49-F238E27FC236}">
                <a16:creationId xmlns:a16="http://schemas.microsoft.com/office/drawing/2014/main" id="{55567FA6-527E-2B97-CA2D-1BBD10DFD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5912" y="5804494"/>
            <a:ext cx="271687" cy="27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62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80" name="Title 6">
            <a:extLst>
              <a:ext uri="{FF2B5EF4-FFF2-40B4-BE49-F238E27FC236}">
                <a16:creationId xmlns:a16="http://schemas.microsoft.com/office/drawing/2014/main" id="{F9BF4B8F-2E97-46FB-A802-C104CEFA5EC7}"/>
              </a:ext>
            </a:extLst>
          </p:cNvPr>
          <p:cNvSpPr>
            <a:spLocks noGrp="1"/>
          </p:cNvSpPr>
          <p:nvPr>
            <p:ph type="title"/>
          </p:nvPr>
        </p:nvSpPr>
        <p:spPr>
          <a:xfrm>
            <a:off x="659008" y="16354"/>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Fairness metrics: Statistical non-discrimination criteria</a:t>
            </a:r>
          </a:p>
        </p:txBody>
      </p:sp>
      <p:sp>
        <p:nvSpPr>
          <p:cNvPr id="81" name="TextBox 80">
            <a:extLst>
              <a:ext uri="{FF2B5EF4-FFF2-40B4-BE49-F238E27FC236}">
                <a16:creationId xmlns:a16="http://schemas.microsoft.com/office/drawing/2014/main" id="{BF25658C-3879-4910-BEFC-930CF910CEC8}"/>
              </a:ext>
            </a:extLst>
          </p:cNvPr>
          <p:cNvSpPr txBox="1"/>
          <p:nvPr/>
        </p:nvSpPr>
        <p:spPr>
          <a:xfrm>
            <a:off x="761450" y="621922"/>
            <a:ext cx="10276213" cy="688256"/>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Absence of discrimination can be defined in terms of statistical expressions that equalise some group-dependent statistical quantity across different groups</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82C2DE-54D4-4493-9E45-9340479B1C44}"/>
                  </a:ext>
                </a:extLst>
              </p:cNvPr>
              <p:cNvSpPr txBox="1"/>
              <p:nvPr/>
            </p:nvSpPr>
            <p:spPr>
              <a:xfrm>
                <a:off x="1232831" y="1367218"/>
                <a:ext cx="1875613" cy="504629"/>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sz="1400" dirty="0">
                    <a:solidFill>
                      <a:srgbClr val="FF6200"/>
                    </a:solidFill>
                    <a:latin typeface="ING Me" panose="02000506040000020004" pitchFamily="2" charset="0"/>
                    <a:cs typeface="ING Me" panose="02000506040000020004" pitchFamily="2" charset="0"/>
                  </a:rPr>
                  <a:t>Independence          </a:t>
                </a:r>
                <a14:m>
                  <m:oMath xmlns:m="http://schemas.openxmlformats.org/officeDocument/2006/math">
                    <m:acc>
                      <m:accPr>
                        <m:chr m:val="̂"/>
                        <m:ctrlPr>
                          <a:rPr lang="en-GB" sz="1600" b="0" i="1" smtClean="0">
                            <a:solidFill>
                              <a:srgbClr val="FF6200"/>
                            </a:solidFill>
                            <a:latin typeface="Cambria Math" panose="02040503050406030204" pitchFamily="18" charset="0"/>
                          </a:rPr>
                        </m:ctrlPr>
                      </m:accPr>
                      <m:e>
                        <m:r>
                          <a:rPr lang="en-GB" sz="1600" b="0" i="1" smtClean="0">
                            <a:solidFill>
                              <a:srgbClr val="FF6200"/>
                            </a:solidFill>
                            <a:latin typeface="Cambria Math" panose="02040503050406030204" pitchFamily="18" charset="0"/>
                          </a:rPr>
                          <m:t>𝑌</m:t>
                        </m:r>
                      </m:e>
                    </m:acc>
                    <m:r>
                      <a:rPr lang="en-GB" sz="1600" i="0">
                        <a:solidFill>
                          <a:srgbClr val="FF6200"/>
                        </a:solidFill>
                        <a:latin typeface="Cambria Math" panose="02040503050406030204" pitchFamily="18" charset="0"/>
                      </a:rPr>
                      <m:t>⊥</m:t>
                    </m:r>
                    <m:r>
                      <a:rPr lang="en-GB" sz="1600" i="1">
                        <a:solidFill>
                          <a:srgbClr val="FF6200"/>
                        </a:solidFill>
                        <a:latin typeface="Cambria Math" panose="02040503050406030204" pitchFamily="18" charset="0"/>
                      </a:rPr>
                      <m:t>𝐴</m:t>
                    </m:r>
                    <m:r>
                      <a:rPr lang="en-GB" sz="1600" i="0">
                        <a:solidFill>
                          <a:srgbClr val="FF6200"/>
                        </a:solidFill>
                        <a:latin typeface="Cambria Math" panose="02040503050406030204" pitchFamily="18" charset="0"/>
                      </a:rPr>
                      <m:t> </m:t>
                    </m:r>
                  </m:oMath>
                </a14:m>
                <a:endParaRPr lang="es-ES" sz="1600" dirty="0">
                  <a:solidFill>
                    <a:srgbClr val="FF6200"/>
                  </a:solidFill>
                  <a:latin typeface="ING Me" panose="02000506040000020004" pitchFamily="2" charset="0"/>
                  <a:cs typeface="ING Me" panose="02000506040000020004" pitchFamily="2" charset="0"/>
                </a:endParaRPr>
              </a:p>
            </p:txBody>
          </p:sp>
        </mc:Choice>
        <mc:Fallback xmlns="">
          <p:sp>
            <p:nvSpPr>
              <p:cNvPr id="83" name="TextBox 82">
                <a:extLst>
                  <a:ext uri="{FF2B5EF4-FFF2-40B4-BE49-F238E27FC236}">
                    <a16:creationId xmlns:a16="http://schemas.microsoft.com/office/drawing/2014/main" id="{8A82C2DE-54D4-4493-9E45-9340479B1C44}"/>
                  </a:ext>
                </a:extLst>
              </p:cNvPr>
              <p:cNvSpPr txBox="1">
                <a:spLocks noRot="1" noChangeAspect="1" noMove="1" noResize="1" noEditPoints="1" noAdjustHandles="1" noChangeArrowheads="1" noChangeShapeType="1" noTextEdit="1"/>
              </p:cNvSpPr>
              <p:nvPr/>
            </p:nvSpPr>
            <p:spPr>
              <a:xfrm>
                <a:off x="1232831" y="1367218"/>
                <a:ext cx="1875613" cy="504629"/>
              </a:xfrm>
              <a:prstGeom prst="roundRect">
                <a:avLst/>
              </a:prstGeom>
              <a:blipFill>
                <a:blip r:embed="rId3"/>
                <a:stretch>
                  <a:fillRect t="-6024" r="-9740"/>
                </a:stretch>
              </a:blipFill>
              <a:ln w="285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0304905-7365-48FD-9799-1EBBD4DB6982}"/>
                  </a:ext>
                </a:extLst>
              </p:cNvPr>
              <p:cNvSpPr txBox="1"/>
              <p:nvPr/>
            </p:nvSpPr>
            <p:spPr>
              <a:xfrm>
                <a:off x="3435840" y="1370820"/>
                <a:ext cx="2050205" cy="501027"/>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200" b="1">
                    <a:solidFill>
                      <a:prstClr val="white"/>
                    </a:solidFill>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rgbClr val="FF6200"/>
                    </a:solidFill>
                    <a:latin typeface="ING Me" panose="02000506040000020004" pitchFamily="2" charset="0"/>
                    <a:cs typeface="ING Me" panose="02000506040000020004" pitchFamily="2" charset="0"/>
                  </a:rPr>
                  <a:t>Separation                </a:t>
                </a:r>
                <a14:m>
                  <m:oMath xmlns:m="http://schemas.openxmlformats.org/officeDocument/2006/math">
                    <m:acc>
                      <m:accPr>
                        <m:chr m:val="̂"/>
                        <m:ctrlPr>
                          <a:rPr lang="en-GB" sz="1600" b="0" i="1">
                            <a:solidFill>
                              <a:srgbClr val="FF6200"/>
                            </a:solidFill>
                            <a:latin typeface="Cambria Math" panose="02040503050406030204" pitchFamily="18" charset="0"/>
                          </a:rPr>
                        </m:ctrlPr>
                      </m:accPr>
                      <m:e>
                        <m:r>
                          <a:rPr lang="en-GB" sz="1600" b="0" i="1">
                            <a:solidFill>
                              <a:srgbClr val="FF6200"/>
                            </a:solidFill>
                            <a:latin typeface="Cambria Math" panose="02040503050406030204" pitchFamily="18" charset="0"/>
                          </a:rPr>
                          <m:t>𝑌</m:t>
                        </m:r>
                      </m:e>
                    </m:acc>
                    <m:r>
                      <a:rPr lang="en-US" sz="160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600" i="1">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160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600" i="1">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𝑌</m:t>
                    </m:r>
                  </m:oMath>
                </a14:m>
                <a:endParaRPr lang="en-GB" sz="1600">
                  <a:solidFill>
                    <a:srgbClr val="FF6200"/>
                  </a:solidFill>
                  <a:effectLst/>
                  <a:latin typeface="ING Me" panose="02000506040000020004" pitchFamily="2" charset="0"/>
                  <a:ea typeface="Calibri" panose="020F0502020204030204" pitchFamily="34" charset="0"/>
                  <a:cs typeface="ING Me" panose="02000506040000020004" pitchFamily="2" charset="0"/>
                </a:endParaRPr>
              </a:p>
            </p:txBody>
          </p:sp>
        </mc:Choice>
        <mc:Fallback xmlns="">
          <p:sp>
            <p:nvSpPr>
              <p:cNvPr id="84" name="TextBox 83">
                <a:extLst>
                  <a:ext uri="{FF2B5EF4-FFF2-40B4-BE49-F238E27FC236}">
                    <a16:creationId xmlns:a16="http://schemas.microsoft.com/office/drawing/2014/main" id="{C0304905-7365-48FD-9799-1EBBD4DB6982}"/>
                  </a:ext>
                </a:extLst>
              </p:cNvPr>
              <p:cNvSpPr txBox="1">
                <a:spLocks noRot="1" noChangeAspect="1" noMove="1" noResize="1" noEditPoints="1" noAdjustHandles="1" noChangeArrowheads="1" noChangeShapeType="1" noTextEdit="1"/>
              </p:cNvSpPr>
              <p:nvPr/>
            </p:nvSpPr>
            <p:spPr>
              <a:xfrm>
                <a:off x="3435840" y="1370820"/>
                <a:ext cx="2050205" cy="501027"/>
              </a:xfrm>
              <a:prstGeom prst="roundRect">
                <a:avLst/>
              </a:prstGeom>
              <a:blipFill>
                <a:blip r:embed="rId4"/>
                <a:stretch>
                  <a:fillRect t="-6098" r="-10714" b="-6098"/>
                </a:stretch>
              </a:blipFill>
              <a:ln w="285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FFAD74A-B18F-41F0-9666-936A49B3441D}"/>
                  </a:ext>
                </a:extLst>
              </p:cNvPr>
              <p:cNvSpPr txBox="1"/>
              <p:nvPr/>
            </p:nvSpPr>
            <p:spPr>
              <a:xfrm>
                <a:off x="5956293" y="1359208"/>
                <a:ext cx="1870692" cy="504629"/>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400" b="1">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kumimoji="0" lang="es-ES_tradnl" b="1" i="0" u="none" strike="noStrike" kern="1200" cap="none" spc="0" normalizeH="0" baseline="0" noProof="0">
                    <a:ln>
                      <a:noFill/>
                    </a:ln>
                    <a:solidFill>
                      <a:srgbClr val="FF6200"/>
                    </a:solidFill>
                    <a:effectLst/>
                    <a:uLnTx/>
                    <a:uFillTx/>
                    <a:latin typeface="ING Me" panose="02000506040000020004" pitchFamily="2" charset="0"/>
                    <a:cs typeface="ING Me" panose="02000506040000020004" pitchFamily="2" charset="0"/>
                  </a:rPr>
                  <a:t>Sufficiency           </a:t>
                </a:r>
                <a14:m>
                  <m:oMath xmlns:m="http://schemas.openxmlformats.org/officeDocument/2006/math">
                    <m:r>
                      <a:rPr lang="en-GB" sz="1600" b="0" i="1" smtClean="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𝑌</m:t>
                    </m:r>
                    <m:r>
                      <a:rPr lang="en-US" sz="160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600" i="1">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160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GB" sz="1600" b="0" i="1">
                            <a:solidFill>
                              <a:srgbClr val="FF6200"/>
                            </a:solidFill>
                            <a:latin typeface="Cambria Math" panose="02040503050406030204" pitchFamily="18" charset="0"/>
                          </a:rPr>
                        </m:ctrlPr>
                      </m:accPr>
                      <m:e>
                        <m:r>
                          <a:rPr lang="en-GB" sz="1600" b="0" i="1">
                            <a:solidFill>
                              <a:srgbClr val="FF6200"/>
                            </a:solidFill>
                            <a:latin typeface="Cambria Math" panose="02040503050406030204" pitchFamily="18" charset="0"/>
                          </a:rPr>
                          <m:t>𝑌</m:t>
                        </m:r>
                      </m:e>
                    </m:acc>
                  </m:oMath>
                </a14:m>
                <a:endParaRPr lang="en-GB" sz="1600">
                  <a:solidFill>
                    <a:srgbClr val="FF6200"/>
                  </a:solidFill>
                  <a:effectLst/>
                  <a:latin typeface="ING Me" panose="02000506040000020004" pitchFamily="2" charset="0"/>
                  <a:ea typeface="Calibri" panose="020F0502020204030204" pitchFamily="34" charset="0"/>
                  <a:cs typeface="ING Me" panose="02000506040000020004" pitchFamily="2" charset="0"/>
                </a:endParaRPr>
              </a:p>
            </p:txBody>
          </p:sp>
        </mc:Choice>
        <mc:Fallback xmlns="">
          <p:sp>
            <p:nvSpPr>
              <p:cNvPr id="87" name="TextBox 86">
                <a:extLst>
                  <a:ext uri="{FF2B5EF4-FFF2-40B4-BE49-F238E27FC236}">
                    <a16:creationId xmlns:a16="http://schemas.microsoft.com/office/drawing/2014/main" id="{BFFAD74A-B18F-41F0-9666-936A49B3441D}"/>
                  </a:ext>
                </a:extLst>
              </p:cNvPr>
              <p:cNvSpPr txBox="1">
                <a:spLocks noRot="1" noChangeAspect="1" noMove="1" noResize="1" noEditPoints="1" noAdjustHandles="1" noChangeArrowheads="1" noChangeShapeType="1" noTextEdit="1"/>
              </p:cNvSpPr>
              <p:nvPr/>
            </p:nvSpPr>
            <p:spPr>
              <a:xfrm>
                <a:off x="5956293" y="1359208"/>
                <a:ext cx="1870692" cy="504629"/>
              </a:xfrm>
              <a:prstGeom prst="roundRect">
                <a:avLst/>
              </a:prstGeom>
              <a:blipFill>
                <a:blip r:embed="rId5"/>
                <a:stretch>
                  <a:fillRect t="-6024" r="-5537" b="-4819"/>
                </a:stretch>
              </a:blipFill>
              <a:ln>
                <a:noFill/>
              </a:ln>
            </p:spPr>
            <p:txBody>
              <a:bodyPr/>
              <a:lstStyle/>
              <a:p>
                <a:r>
                  <a:rPr lang="en-GB">
                    <a:noFill/>
                  </a:rPr>
                  <a:t> </a:t>
                </a:r>
              </a:p>
            </p:txBody>
          </p:sp>
        </mc:Fallback>
      </mc:AlternateContent>
      <p:sp>
        <p:nvSpPr>
          <p:cNvPr id="95" name="TextBox 94">
            <a:extLst>
              <a:ext uri="{FF2B5EF4-FFF2-40B4-BE49-F238E27FC236}">
                <a16:creationId xmlns:a16="http://schemas.microsoft.com/office/drawing/2014/main" id="{1A797EC8-BA83-41A8-AEFA-F9BBD29D8A46}"/>
              </a:ext>
            </a:extLst>
          </p:cNvPr>
          <p:cNvSpPr txBox="1"/>
          <p:nvPr/>
        </p:nvSpPr>
        <p:spPr>
          <a:xfrm>
            <a:off x="3416802" y="3418097"/>
            <a:ext cx="2069243" cy="510778"/>
          </a:xfrm>
          <a:prstGeom prst="roundRect">
            <a:avLst/>
          </a:prstGeom>
          <a:noFill/>
        </p:spPr>
        <p:txBody>
          <a:bodyPr wrap="square" rtlCol="0">
            <a:spAutoFit/>
          </a:bodyPr>
          <a:lstStyle/>
          <a:p>
            <a:pPr algn="ctr"/>
            <a:r>
              <a:rPr lang="en-US" sz="1200" b="1" err="1">
                <a:latin typeface="ING Me" panose="02000506040000020004" pitchFamily="2" charset="0"/>
                <a:cs typeface="ING Me" panose="02000506040000020004" pitchFamily="2" charset="0"/>
              </a:rPr>
              <a:t>Equalised</a:t>
            </a:r>
            <a:r>
              <a:rPr lang="en-US" sz="1200" b="1">
                <a:latin typeface="ING Me" panose="02000506040000020004" pitchFamily="2" charset="0"/>
                <a:cs typeface="ING Me" panose="02000506040000020004" pitchFamily="2" charset="0"/>
              </a:rPr>
              <a:t> odds</a:t>
            </a:r>
            <a:r>
              <a:rPr lang="en-US" sz="1200">
                <a:latin typeface="ING Me" panose="02000506040000020004" pitchFamily="2" charset="0"/>
                <a:cs typeface="ING Me" panose="02000506040000020004" pitchFamily="2" charset="0"/>
              </a:rPr>
              <a:t>: Equal error rates across groups</a:t>
            </a:r>
          </a:p>
        </p:txBody>
      </p:sp>
      <p:sp>
        <p:nvSpPr>
          <p:cNvPr id="99" name="TextBox 98">
            <a:extLst>
              <a:ext uri="{FF2B5EF4-FFF2-40B4-BE49-F238E27FC236}">
                <a16:creationId xmlns:a16="http://schemas.microsoft.com/office/drawing/2014/main" id="{A6678232-AE00-4CB1-978E-4805C7759BC8}"/>
              </a:ext>
            </a:extLst>
          </p:cNvPr>
          <p:cNvSpPr txBox="1"/>
          <p:nvPr/>
        </p:nvSpPr>
        <p:spPr>
          <a:xfrm>
            <a:off x="3435840" y="4434856"/>
            <a:ext cx="2069243" cy="901803"/>
          </a:xfrm>
          <a:prstGeom prst="roundRect">
            <a:avLst/>
          </a:prstGeom>
          <a:ln>
            <a:solidFill>
              <a:srgbClr val="FF6200"/>
            </a:solidFill>
          </a:ln>
        </p:spPr>
        <p:style>
          <a:lnRef idx="2">
            <a:schemeClr val="accent1"/>
          </a:lnRef>
          <a:fillRef idx="1">
            <a:schemeClr val="lt1"/>
          </a:fillRef>
          <a:effectRef idx="0">
            <a:schemeClr val="accent1"/>
          </a:effectRef>
          <a:fontRef idx="minor">
            <a:schemeClr val="dk1"/>
          </a:fontRef>
        </p:style>
        <p:txBody>
          <a:bodyPr wrap="square" lIns="108000" tIns="216000" rIns="108000" rtlCol="0" anchor="ctr">
            <a:noAutofit/>
          </a:bodyPr>
          <a:lstStyle/>
          <a:p>
            <a:pPr marL="285750" lvl="4" indent="-285750" algn="just">
              <a:spcBef>
                <a:spcPts val="400"/>
              </a:spcBef>
              <a:spcAft>
                <a:spcPts val="400"/>
              </a:spcAft>
              <a:buClr>
                <a:srgbClr val="FF6600"/>
              </a:buClr>
              <a:buFont typeface="Arial" panose="020B0604020202020204" pitchFamily="34" charset="0"/>
              <a:buChar char="•"/>
            </a:pPr>
            <a:endParaRPr lang="en-GB" sz="1300"/>
          </a:p>
        </p:txBody>
      </p:sp>
      <p:sp>
        <p:nvSpPr>
          <p:cNvPr id="33" name="TextBox 32">
            <a:extLst>
              <a:ext uri="{FF2B5EF4-FFF2-40B4-BE49-F238E27FC236}">
                <a16:creationId xmlns:a16="http://schemas.microsoft.com/office/drawing/2014/main" id="{FBB2896B-F86A-46CC-8247-9277FCACFCC9}"/>
              </a:ext>
            </a:extLst>
          </p:cNvPr>
          <p:cNvSpPr txBox="1"/>
          <p:nvPr/>
        </p:nvSpPr>
        <p:spPr>
          <a:xfrm>
            <a:off x="3864020" y="4634963"/>
            <a:ext cx="1193844" cy="510778"/>
          </a:xfrm>
          <a:prstGeom prst="roundRect">
            <a:avLst/>
          </a:prstGeom>
          <a:noFill/>
        </p:spPr>
        <p:txBody>
          <a:bodyPr wrap="square" rtlCol="0">
            <a:spAutoFit/>
          </a:bodyPr>
          <a:lstStyle/>
          <a:p>
            <a:pPr algn="ctr"/>
            <a:r>
              <a:rPr lang="en-GB" sz="1200">
                <a:latin typeface="ING Me" panose="02000506040000020004" pitchFamily="2" charset="0"/>
                <a:cs typeface="ING Me" panose="02000506040000020004" pitchFamily="2" charset="0"/>
              </a:rPr>
              <a:t>The lender (e.g. a Bank)</a:t>
            </a:r>
          </a:p>
        </p:txBody>
      </p:sp>
      <p:sp>
        <p:nvSpPr>
          <p:cNvPr id="39" name="Rectangle: Rounded Corners 38">
            <a:extLst>
              <a:ext uri="{FF2B5EF4-FFF2-40B4-BE49-F238E27FC236}">
                <a16:creationId xmlns:a16="http://schemas.microsoft.com/office/drawing/2014/main" id="{78F478BD-2A19-4996-AD6B-132CA55439AA}"/>
              </a:ext>
            </a:extLst>
          </p:cNvPr>
          <p:cNvSpPr/>
          <p:nvPr/>
        </p:nvSpPr>
        <p:spPr>
          <a:xfrm>
            <a:off x="2559971" y="3484487"/>
            <a:ext cx="3817159" cy="2583214"/>
          </a:xfrm>
          <a:prstGeom prst="roundRect">
            <a:avLst/>
          </a:prstGeom>
          <a:solidFill>
            <a:srgbClr val="F0F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BCCBBF3A-2EEE-46CE-B75F-570C85BD1F88}"/>
              </a:ext>
            </a:extLst>
          </p:cNvPr>
          <p:cNvSpPr txBox="1"/>
          <p:nvPr/>
        </p:nvSpPr>
        <p:spPr>
          <a:xfrm>
            <a:off x="3855097" y="4359746"/>
            <a:ext cx="1081005" cy="665445"/>
          </a:xfrm>
          <a:prstGeom prst="roundRect">
            <a:avLst/>
          </a:prstGeom>
          <a:solidFill>
            <a:schemeClr val="bg1">
              <a:lumMod val="85000"/>
            </a:schemeClr>
          </a:solidFill>
          <a:ln w="2857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chemeClr val="tx1"/>
                </a:solidFill>
                <a:latin typeface="ING Me" panose="02000506040000020004" pitchFamily="2" charset="0"/>
                <a:cs typeface="ING Me" panose="02000506040000020004" pitchFamily="2" charset="0"/>
              </a:rPr>
              <a:t>True Positives</a:t>
            </a:r>
            <a:endParaRPr lang="es-ES" sz="1600">
              <a:solidFill>
                <a:schemeClr val="tx1"/>
              </a:solidFill>
              <a:latin typeface="ING Me" panose="02000506040000020004" pitchFamily="2" charset="0"/>
              <a:cs typeface="ING Me" panose="02000506040000020004" pitchFamily="2" charset="0"/>
            </a:endParaRPr>
          </a:p>
        </p:txBody>
      </p:sp>
      <p:sp>
        <p:nvSpPr>
          <p:cNvPr id="41" name="TextBox 40">
            <a:extLst>
              <a:ext uri="{FF2B5EF4-FFF2-40B4-BE49-F238E27FC236}">
                <a16:creationId xmlns:a16="http://schemas.microsoft.com/office/drawing/2014/main" id="{F268E248-1E06-426A-98F4-F05A2690A62D}"/>
              </a:ext>
            </a:extLst>
          </p:cNvPr>
          <p:cNvSpPr txBox="1"/>
          <p:nvPr/>
        </p:nvSpPr>
        <p:spPr>
          <a:xfrm>
            <a:off x="3855097" y="5219237"/>
            <a:ext cx="1081005" cy="665445"/>
          </a:xfrm>
          <a:prstGeom prst="roundRect">
            <a:avLst/>
          </a:prstGeom>
          <a:solidFill>
            <a:schemeClr val="bg1">
              <a:lumMod val="95000"/>
            </a:schemeClr>
          </a:solidFill>
          <a:ln w="2857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chemeClr val="tx1"/>
                </a:solidFill>
                <a:latin typeface="ING Me" panose="02000506040000020004" pitchFamily="2" charset="0"/>
                <a:cs typeface="ING Me" panose="02000506040000020004" pitchFamily="2" charset="0"/>
              </a:rPr>
              <a:t>False Negative</a:t>
            </a:r>
            <a:endParaRPr lang="es-ES" sz="1600">
              <a:solidFill>
                <a:schemeClr val="tx1"/>
              </a:solidFill>
              <a:latin typeface="ING Me" panose="02000506040000020004" pitchFamily="2" charset="0"/>
              <a:cs typeface="ING Me" panose="02000506040000020004" pitchFamily="2" charset="0"/>
            </a:endParaRPr>
          </a:p>
        </p:txBody>
      </p:sp>
      <p:sp>
        <p:nvSpPr>
          <p:cNvPr id="42" name="TextBox 41">
            <a:extLst>
              <a:ext uri="{FF2B5EF4-FFF2-40B4-BE49-F238E27FC236}">
                <a16:creationId xmlns:a16="http://schemas.microsoft.com/office/drawing/2014/main" id="{096A9D21-21DF-46D1-87CB-B91BEE417690}"/>
              </a:ext>
            </a:extLst>
          </p:cNvPr>
          <p:cNvSpPr txBox="1"/>
          <p:nvPr/>
        </p:nvSpPr>
        <p:spPr>
          <a:xfrm>
            <a:off x="5138204" y="4371385"/>
            <a:ext cx="1081005" cy="665445"/>
          </a:xfrm>
          <a:prstGeom prst="roundRect">
            <a:avLst/>
          </a:prstGeom>
          <a:solidFill>
            <a:schemeClr val="bg1">
              <a:lumMod val="95000"/>
            </a:schemeClr>
          </a:solidFill>
          <a:ln w="2857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chemeClr val="tx1"/>
                </a:solidFill>
                <a:latin typeface="ING Me" panose="02000506040000020004" pitchFamily="2" charset="0"/>
                <a:cs typeface="ING Me" panose="02000506040000020004" pitchFamily="2" charset="0"/>
              </a:rPr>
              <a:t>False Positive</a:t>
            </a:r>
            <a:endParaRPr lang="es-ES" sz="1600">
              <a:solidFill>
                <a:schemeClr val="tx1"/>
              </a:solidFill>
              <a:latin typeface="ING Me" panose="02000506040000020004" pitchFamily="2" charset="0"/>
              <a:cs typeface="ING Me" panose="02000506040000020004" pitchFamily="2" charset="0"/>
            </a:endParaRPr>
          </a:p>
        </p:txBody>
      </p:sp>
      <p:sp>
        <p:nvSpPr>
          <p:cNvPr id="43" name="TextBox 42">
            <a:extLst>
              <a:ext uri="{FF2B5EF4-FFF2-40B4-BE49-F238E27FC236}">
                <a16:creationId xmlns:a16="http://schemas.microsoft.com/office/drawing/2014/main" id="{57B05899-1C14-4C3D-974A-A4B7A70E860F}"/>
              </a:ext>
            </a:extLst>
          </p:cNvPr>
          <p:cNvSpPr txBox="1"/>
          <p:nvPr/>
        </p:nvSpPr>
        <p:spPr>
          <a:xfrm>
            <a:off x="5128968" y="5221640"/>
            <a:ext cx="1081005" cy="665445"/>
          </a:xfrm>
          <a:prstGeom prst="roundRect">
            <a:avLst/>
          </a:prstGeom>
          <a:solidFill>
            <a:schemeClr val="bg1">
              <a:lumMod val="85000"/>
            </a:schemeClr>
          </a:solidFill>
          <a:ln w="2857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chemeClr val="tx1"/>
                </a:solidFill>
                <a:latin typeface="ING Me" panose="02000506040000020004" pitchFamily="2" charset="0"/>
                <a:cs typeface="ING Me" panose="02000506040000020004" pitchFamily="2" charset="0"/>
              </a:rPr>
              <a:t>True Negative</a:t>
            </a:r>
            <a:endParaRPr lang="es-ES" sz="1600">
              <a:solidFill>
                <a:schemeClr val="tx1"/>
              </a:solidFill>
              <a:latin typeface="ING Me" panose="02000506040000020004" pitchFamily="2" charset="0"/>
              <a:cs typeface="ING Me" panose="02000506040000020004" pitchFamily="2" charset="0"/>
            </a:endParaRPr>
          </a:p>
        </p:txBody>
      </p:sp>
      <p:sp>
        <p:nvSpPr>
          <p:cNvPr id="44" name="TextBox 43">
            <a:extLst>
              <a:ext uri="{FF2B5EF4-FFF2-40B4-BE49-F238E27FC236}">
                <a16:creationId xmlns:a16="http://schemas.microsoft.com/office/drawing/2014/main" id="{FB8EBA25-A268-48C6-8091-CFDD586AE9E4}"/>
              </a:ext>
            </a:extLst>
          </p:cNvPr>
          <p:cNvSpPr txBox="1"/>
          <p:nvPr/>
        </p:nvSpPr>
        <p:spPr>
          <a:xfrm>
            <a:off x="2641293" y="4357249"/>
            <a:ext cx="1081005" cy="665445"/>
          </a:xfrm>
          <a:prstGeom prst="roundRect">
            <a:avLst/>
          </a:prstGeom>
          <a:solidFill>
            <a:srgbClr val="FF62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a:solidFill>
                  <a:schemeClr val="bg1"/>
                </a:solidFill>
                <a:latin typeface="ING Me" panose="02000506040000020004" pitchFamily="2" charset="0"/>
                <a:cs typeface="ING Me" panose="02000506040000020004" pitchFamily="2" charset="0"/>
              </a:rPr>
              <a:t>Predicted</a:t>
            </a:r>
          </a:p>
          <a:p>
            <a:r>
              <a:rPr lang="en-GB" sz="1100">
                <a:solidFill>
                  <a:schemeClr val="bg1"/>
                </a:solidFill>
                <a:latin typeface="ING Me" panose="02000506040000020004" pitchFamily="2" charset="0"/>
                <a:cs typeface="ING Me" panose="02000506040000020004" pitchFamily="2" charset="0"/>
              </a:rPr>
              <a:t>Good loan</a:t>
            </a:r>
            <a:endParaRPr lang="es-ES">
              <a:solidFill>
                <a:schemeClr val="bg1"/>
              </a:solidFill>
              <a:latin typeface="ING Me" panose="02000506040000020004" pitchFamily="2" charset="0"/>
              <a:cs typeface="ING Me" panose="02000506040000020004" pitchFamily="2" charset="0"/>
            </a:endParaRPr>
          </a:p>
        </p:txBody>
      </p:sp>
      <p:sp>
        <p:nvSpPr>
          <p:cNvPr id="45" name="TextBox 44">
            <a:extLst>
              <a:ext uri="{FF2B5EF4-FFF2-40B4-BE49-F238E27FC236}">
                <a16:creationId xmlns:a16="http://schemas.microsoft.com/office/drawing/2014/main" id="{4E7F9A7C-A87A-4179-93B0-C91592CEAB4A}"/>
              </a:ext>
            </a:extLst>
          </p:cNvPr>
          <p:cNvSpPr txBox="1"/>
          <p:nvPr/>
        </p:nvSpPr>
        <p:spPr>
          <a:xfrm>
            <a:off x="2641293" y="5201853"/>
            <a:ext cx="1081005" cy="665445"/>
          </a:xfrm>
          <a:prstGeom prst="roundRect">
            <a:avLst/>
          </a:prstGeom>
          <a:solidFill>
            <a:srgbClr val="FF62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a:solidFill>
                  <a:schemeClr val="bg1"/>
                </a:solidFill>
                <a:latin typeface="ING Me" panose="02000506040000020004" pitchFamily="2" charset="0"/>
                <a:cs typeface="ING Me" panose="02000506040000020004" pitchFamily="2" charset="0"/>
              </a:rPr>
              <a:t>Predicted</a:t>
            </a:r>
          </a:p>
          <a:p>
            <a:r>
              <a:rPr lang="en-GB" sz="1100">
                <a:solidFill>
                  <a:schemeClr val="bg1"/>
                </a:solidFill>
                <a:latin typeface="ING Me" panose="02000506040000020004" pitchFamily="2" charset="0"/>
                <a:cs typeface="ING Me" panose="02000506040000020004" pitchFamily="2" charset="0"/>
              </a:rPr>
              <a:t>Bad loan</a:t>
            </a:r>
            <a:endParaRPr lang="es-ES">
              <a:solidFill>
                <a:schemeClr val="bg1"/>
              </a:solidFill>
              <a:latin typeface="ING Me" panose="02000506040000020004" pitchFamily="2" charset="0"/>
              <a:cs typeface="ING Me" panose="02000506040000020004" pitchFamily="2" charset="0"/>
            </a:endParaRPr>
          </a:p>
        </p:txBody>
      </p:sp>
      <p:sp>
        <p:nvSpPr>
          <p:cNvPr id="46" name="TextBox 45">
            <a:extLst>
              <a:ext uri="{FF2B5EF4-FFF2-40B4-BE49-F238E27FC236}">
                <a16:creationId xmlns:a16="http://schemas.microsoft.com/office/drawing/2014/main" id="{72FF462C-0292-4E36-B063-10FE3C90D117}"/>
              </a:ext>
            </a:extLst>
          </p:cNvPr>
          <p:cNvSpPr txBox="1"/>
          <p:nvPr/>
        </p:nvSpPr>
        <p:spPr>
          <a:xfrm>
            <a:off x="3851760" y="3569079"/>
            <a:ext cx="1081005" cy="665445"/>
          </a:xfrm>
          <a:prstGeom prst="roundRect">
            <a:avLst/>
          </a:prstGeom>
          <a:solidFill>
            <a:srgbClr val="FF62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a:solidFill>
                  <a:schemeClr val="bg1"/>
                </a:solidFill>
                <a:latin typeface="ING Me" panose="02000506040000020004" pitchFamily="2" charset="0"/>
                <a:cs typeface="ING Me" panose="02000506040000020004" pitchFamily="2" charset="0"/>
              </a:rPr>
              <a:t>Actual</a:t>
            </a:r>
          </a:p>
          <a:p>
            <a:r>
              <a:rPr lang="en-GB" sz="1100">
                <a:solidFill>
                  <a:schemeClr val="bg1"/>
                </a:solidFill>
                <a:latin typeface="ING Me" panose="02000506040000020004" pitchFamily="2" charset="0"/>
                <a:cs typeface="ING Me" panose="02000506040000020004" pitchFamily="2" charset="0"/>
              </a:rPr>
              <a:t>Good loan</a:t>
            </a:r>
            <a:endParaRPr lang="es-ES">
              <a:solidFill>
                <a:schemeClr val="bg1"/>
              </a:solidFill>
              <a:latin typeface="ING Me" panose="02000506040000020004" pitchFamily="2" charset="0"/>
              <a:cs typeface="ING Me" panose="02000506040000020004" pitchFamily="2" charset="0"/>
            </a:endParaRPr>
          </a:p>
        </p:txBody>
      </p:sp>
      <p:sp>
        <p:nvSpPr>
          <p:cNvPr id="47" name="TextBox 46">
            <a:extLst>
              <a:ext uri="{FF2B5EF4-FFF2-40B4-BE49-F238E27FC236}">
                <a16:creationId xmlns:a16="http://schemas.microsoft.com/office/drawing/2014/main" id="{577B6B79-15D4-46B5-8236-A3E2F6B4AD98}"/>
              </a:ext>
            </a:extLst>
          </p:cNvPr>
          <p:cNvSpPr txBox="1"/>
          <p:nvPr/>
        </p:nvSpPr>
        <p:spPr>
          <a:xfrm>
            <a:off x="5101259" y="3551393"/>
            <a:ext cx="1081005" cy="665445"/>
          </a:xfrm>
          <a:prstGeom prst="roundRect">
            <a:avLst/>
          </a:prstGeom>
          <a:solidFill>
            <a:srgbClr val="FF62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a:solidFill>
                  <a:schemeClr val="bg1"/>
                </a:solidFill>
                <a:latin typeface="ING Me" panose="02000506040000020004" pitchFamily="2" charset="0"/>
                <a:cs typeface="ING Me" panose="02000506040000020004" pitchFamily="2" charset="0"/>
              </a:rPr>
              <a:t>Actual</a:t>
            </a:r>
          </a:p>
          <a:p>
            <a:r>
              <a:rPr lang="en-GB" sz="1100">
                <a:solidFill>
                  <a:schemeClr val="bg1"/>
                </a:solidFill>
                <a:latin typeface="ING Me" panose="02000506040000020004" pitchFamily="2" charset="0"/>
                <a:cs typeface="ING Me" panose="02000506040000020004" pitchFamily="2" charset="0"/>
              </a:rPr>
              <a:t>Bad loan</a:t>
            </a:r>
            <a:endParaRPr lang="es-ES">
              <a:solidFill>
                <a:schemeClr val="bg1"/>
              </a:solidFill>
              <a:latin typeface="ING Me" panose="02000506040000020004" pitchFamily="2" charset="0"/>
              <a:cs typeface="ING Me" panose="02000506040000020004" pitchFamily="2" charset="0"/>
            </a:endParaRPr>
          </a:p>
        </p:txBody>
      </p:sp>
      <p:cxnSp>
        <p:nvCxnSpPr>
          <p:cNvPr id="48" name="Straight Connector 47">
            <a:extLst>
              <a:ext uri="{FF2B5EF4-FFF2-40B4-BE49-F238E27FC236}">
                <a16:creationId xmlns:a16="http://schemas.microsoft.com/office/drawing/2014/main" id="{075DB27A-D696-4D1C-8AA0-4264D430E72E}"/>
              </a:ext>
            </a:extLst>
          </p:cNvPr>
          <p:cNvCxnSpPr>
            <a:cxnSpLocks/>
          </p:cNvCxnSpPr>
          <p:nvPr/>
        </p:nvCxnSpPr>
        <p:spPr>
          <a:xfrm>
            <a:off x="3772406" y="3484487"/>
            <a:ext cx="0" cy="2583214"/>
          </a:xfrm>
          <a:prstGeom prst="line">
            <a:avLst/>
          </a:prstGeom>
          <a:ln>
            <a:solidFill>
              <a:srgbClr val="000000"/>
            </a:solidFill>
          </a:ln>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7498A246-ECF3-48F3-B134-1A3B94285B2B}"/>
              </a:ext>
            </a:extLst>
          </p:cNvPr>
          <p:cNvCxnSpPr>
            <a:cxnSpLocks/>
          </p:cNvCxnSpPr>
          <p:nvPr/>
        </p:nvCxnSpPr>
        <p:spPr>
          <a:xfrm>
            <a:off x="5009293" y="3484487"/>
            <a:ext cx="0" cy="2583214"/>
          </a:xfrm>
          <a:prstGeom prst="line">
            <a:avLst/>
          </a:prstGeom>
          <a:ln>
            <a:solidFill>
              <a:srgbClr val="000000"/>
            </a:solidFill>
          </a:ln>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B511A54E-CC8C-432F-9C9D-6414863D9793}"/>
              </a:ext>
            </a:extLst>
          </p:cNvPr>
          <p:cNvCxnSpPr>
            <a:cxnSpLocks/>
          </p:cNvCxnSpPr>
          <p:nvPr/>
        </p:nvCxnSpPr>
        <p:spPr>
          <a:xfrm>
            <a:off x="2559971" y="4256913"/>
            <a:ext cx="3817159" cy="0"/>
          </a:xfrm>
          <a:prstGeom prst="line">
            <a:avLst/>
          </a:prstGeom>
          <a:ln>
            <a:solidFill>
              <a:srgbClr val="000000"/>
            </a:solidFill>
          </a:ln>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D6A756CA-87F6-4589-A158-FA21EB8DC539}"/>
              </a:ext>
            </a:extLst>
          </p:cNvPr>
          <p:cNvCxnSpPr>
            <a:cxnSpLocks/>
          </p:cNvCxnSpPr>
          <p:nvPr/>
        </p:nvCxnSpPr>
        <p:spPr>
          <a:xfrm>
            <a:off x="2559971" y="5114138"/>
            <a:ext cx="3817159" cy="0"/>
          </a:xfrm>
          <a:prstGeom prst="line">
            <a:avLst/>
          </a:prstGeom>
          <a:ln>
            <a:solidFill>
              <a:srgbClr val="000000"/>
            </a:solidFill>
          </a:ln>
        </p:spPr>
        <p:style>
          <a:lnRef idx="3">
            <a:schemeClr val="accent1"/>
          </a:lnRef>
          <a:fillRef idx="0">
            <a:schemeClr val="accent1"/>
          </a:fillRef>
          <a:effectRef idx="2">
            <a:schemeClr val="accent1"/>
          </a:effectRef>
          <a:fontRef idx="minor">
            <a:schemeClr val="tx1"/>
          </a:fontRef>
        </p:style>
      </p:cxnSp>
      <p:sp>
        <p:nvSpPr>
          <p:cNvPr id="52" name="Callout: Line with Accent Bar 51">
            <a:extLst>
              <a:ext uri="{FF2B5EF4-FFF2-40B4-BE49-F238E27FC236}">
                <a16:creationId xmlns:a16="http://schemas.microsoft.com/office/drawing/2014/main" id="{D3DF2C65-936C-4F2E-9F63-5D8749804583}"/>
              </a:ext>
            </a:extLst>
          </p:cNvPr>
          <p:cNvSpPr/>
          <p:nvPr/>
        </p:nvSpPr>
        <p:spPr>
          <a:xfrm rot="16200000">
            <a:off x="1770528" y="1526551"/>
            <a:ext cx="808422" cy="1861734"/>
          </a:xfrm>
          <a:prstGeom prst="accentCallout1">
            <a:avLst>
              <a:gd name="adj1" fmla="val 49857"/>
              <a:gd name="adj2" fmla="val -5505"/>
              <a:gd name="adj3" fmla="val 172292"/>
              <a:gd name="adj4" fmla="val -75660"/>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allout: Line with Accent Bar 52">
            <a:extLst>
              <a:ext uri="{FF2B5EF4-FFF2-40B4-BE49-F238E27FC236}">
                <a16:creationId xmlns:a16="http://schemas.microsoft.com/office/drawing/2014/main" id="{4D29E547-FF99-45C1-BA48-2DA06323E214}"/>
              </a:ext>
            </a:extLst>
          </p:cNvPr>
          <p:cNvSpPr/>
          <p:nvPr/>
        </p:nvSpPr>
        <p:spPr>
          <a:xfrm rot="16200000">
            <a:off x="4055907" y="1431491"/>
            <a:ext cx="810071" cy="2050205"/>
          </a:xfrm>
          <a:prstGeom prst="accentCallout1">
            <a:avLst>
              <a:gd name="adj1" fmla="val 49652"/>
              <a:gd name="adj2" fmla="val -8333"/>
              <a:gd name="adj3" fmla="val 49647"/>
              <a:gd name="adj4" fmla="val -76357"/>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allout: Line with Accent Bar 53">
            <a:extLst>
              <a:ext uri="{FF2B5EF4-FFF2-40B4-BE49-F238E27FC236}">
                <a16:creationId xmlns:a16="http://schemas.microsoft.com/office/drawing/2014/main" id="{36BE85FD-E37A-4394-BCD0-4CE80399124B}"/>
              </a:ext>
            </a:extLst>
          </p:cNvPr>
          <p:cNvSpPr/>
          <p:nvPr/>
        </p:nvSpPr>
        <p:spPr>
          <a:xfrm rot="16200000">
            <a:off x="6484767" y="1519414"/>
            <a:ext cx="810075" cy="1874358"/>
          </a:xfrm>
          <a:prstGeom prst="accentCallout1">
            <a:avLst>
              <a:gd name="adj1" fmla="val 49647"/>
              <a:gd name="adj2" fmla="val -7392"/>
              <a:gd name="adj3" fmla="val -80496"/>
              <a:gd name="adj4" fmla="val -76278"/>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AED807-A7C3-4AFD-A9B9-945A88533FF7}"/>
                  </a:ext>
                </a:extLst>
              </p:cNvPr>
              <p:cNvSpPr txBox="1"/>
              <p:nvPr/>
            </p:nvSpPr>
            <p:spPr>
              <a:xfrm>
                <a:off x="1257116" y="2429586"/>
                <a:ext cx="1860845" cy="3488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solidFill>
                                <a:schemeClr val="bg1"/>
                              </a:solidFill>
                              <a:latin typeface="Cambria Math" panose="02040503050406030204" pitchFamily="18" charset="0"/>
                            </a:rPr>
                          </m:ctrlPr>
                        </m:fPr>
                        <m:num>
                          <m:r>
                            <a:rPr lang="en-GB" sz="1200" b="1" i="1" smtClean="0">
                              <a:solidFill>
                                <a:schemeClr val="bg1"/>
                              </a:solidFill>
                              <a:latin typeface="Cambria Math" panose="02040503050406030204" pitchFamily="18" charset="0"/>
                            </a:rPr>
                            <m:t>𝑻𝑷</m:t>
                          </m:r>
                          <m:r>
                            <a:rPr lang="en-GB" sz="1200" b="1" i="1" smtClean="0">
                              <a:solidFill>
                                <a:schemeClr val="bg1"/>
                              </a:solidFill>
                              <a:latin typeface="Cambria Math" panose="02040503050406030204" pitchFamily="18" charset="0"/>
                            </a:rPr>
                            <m:t>+</m:t>
                          </m:r>
                          <m:r>
                            <a:rPr lang="en-GB" sz="1200" b="1" i="1" smtClean="0">
                              <a:solidFill>
                                <a:schemeClr val="bg1"/>
                              </a:solidFill>
                              <a:latin typeface="Cambria Math" panose="02040503050406030204" pitchFamily="18" charset="0"/>
                            </a:rPr>
                            <m:t>𝑭𝑷</m:t>
                          </m:r>
                        </m:num>
                        <m:den>
                          <m:r>
                            <a:rPr lang="en-GB" sz="1200" b="1" i="1">
                              <a:solidFill>
                                <a:schemeClr val="bg1"/>
                              </a:solidFill>
                              <a:latin typeface="Cambria Math" panose="02040503050406030204" pitchFamily="18" charset="0"/>
                            </a:rPr>
                            <m:t>𝑻𝑷</m:t>
                          </m:r>
                          <m:r>
                            <a:rPr lang="en-GB" sz="1200" b="1" i="1">
                              <a:solidFill>
                                <a:schemeClr val="bg1"/>
                              </a:solidFill>
                              <a:latin typeface="Cambria Math" panose="02040503050406030204" pitchFamily="18" charset="0"/>
                            </a:rPr>
                            <m:t>+</m:t>
                          </m:r>
                          <m:r>
                            <a:rPr lang="en-GB" sz="1200" b="1" i="1" smtClean="0">
                              <a:solidFill>
                                <a:schemeClr val="bg1"/>
                              </a:solidFill>
                              <a:latin typeface="Cambria Math" panose="02040503050406030204" pitchFamily="18" charset="0"/>
                            </a:rPr>
                            <m:t>𝑭𝑷</m:t>
                          </m:r>
                          <m:r>
                            <a:rPr lang="en-GB" sz="1200" b="1" i="1" smtClean="0">
                              <a:solidFill>
                                <a:schemeClr val="bg1"/>
                              </a:solidFill>
                              <a:latin typeface="Cambria Math" panose="02040503050406030204" pitchFamily="18" charset="0"/>
                            </a:rPr>
                            <m:t>+</m:t>
                          </m:r>
                          <m:r>
                            <a:rPr lang="en-GB" sz="1200" b="1" i="1" smtClean="0">
                              <a:solidFill>
                                <a:schemeClr val="bg1"/>
                              </a:solidFill>
                              <a:latin typeface="Cambria Math" panose="02040503050406030204" pitchFamily="18" charset="0"/>
                            </a:rPr>
                            <m:t>𝑻𝑵</m:t>
                          </m:r>
                          <m:r>
                            <a:rPr lang="en-GB" sz="1200" b="1" i="1" smtClean="0">
                              <a:solidFill>
                                <a:schemeClr val="bg1"/>
                              </a:solidFill>
                              <a:latin typeface="Cambria Math" panose="02040503050406030204" pitchFamily="18" charset="0"/>
                            </a:rPr>
                            <m:t>+</m:t>
                          </m:r>
                          <m:r>
                            <a:rPr lang="en-GB" sz="1200" b="1" i="1">
                              <a:solidFill>
                                <a:schemeClr val="bg1"/>
                              </a:solidFill>
                              <a:latin typeface="Cambria Math" panose="02040503050406030204" pitchFamily="18" charset="0"/>
                            </a:rPr>
                            <m:t>𝑭𝑵</m:t>
                          </m:r>
                        </m:den>
                      </m:f>
                    </m:oMath>
                  </m:oMathPara>
                </a14:m>
                <a:endParaRPr lang="en-GB" sz="1200" b="1" dirty="0">
                  <a:solidFill>
                    <a:schemeClr val="bg1"/>
                  </a:solidFill>
                </a:endParaRPr>
              </a:p>
            </p:txBody>
          </p:sp>
        </mc:Choice>
        <mc:Fallback xmlns="">
          <p:sp>
            <p:nvSpPr>
              <p:cNvPr id="2" name="TextBox 1">
                <a:extLst>
                  <a:ext uri="{FF2B5EF4-FFF2-40B4-BE49-F238E27FC236}">
                    <a16:creationId xmlns:a16="http://schemas.microsoft.com/office/drawing/2014/main" id="{0BAED807-A7C3-4AFD-A9B9-945A88533FF7}"/>
                  </a:ext>
                </a:extLst>
              </p:cNvPr>
              <p:cNvSpPr txBox="1">
                <a:spLocks noRot="1" noChangeAspect="1" noMove="1" noResize="1" noEditPoints="1" noAdjustHandles="1" noChangeArrowheads="1" noChangeShapeType="1" noTextEdit="1"/>
              </p:cNvSpPr>
              <p:nvPr/>
            </p:nvSpPr>
            <p:spPr>
              <a:xfrm>
                <a:off x="1257116" y="2429586"/>
                <a:ext cx="1860845" cy="348813"/>
              </a:xfrm>
              <a:prstGeom prst="rect">
                <a:avLst/>
              </a:prstGeom>
              <a:blipFill>
                <a:blip r:embed="rId6"/>
                <a:stretch>
                  <a:fillRect t="-3509" b="-1403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5C78D88-3F21-4A0F-A4C8-8433AA44DDA3}"/>
              </a:ext>
            </a:extLst>
          </p:cNvPr>
          <p:cNvSpPr txBox="1"/>
          <p:nvPr/>
        </p:nvSpPr>
        <p:spPr>
          <a:xfrm>
            <a:off x="1619521" y="2094979"/>
            <a:ext cx="1196792" cy="261610"/>
          </a:xfrm>
          <a:prstGeom prst="rect">
            <a:avLst/>
          </a:prstGeom>
          <a:noFill/>
        </p:spPr>
        <p:txBody>
          <a:bodyPr wrap="square" rtlCol="0">
            <a:spAutoFit/>
          </a:bodyPr>
          <a:lstStyle/>
          <a:p>
            <a:pPr algn="ctr"/>
            <a:r>
              <a:rPr lang="en-GB" sz="1100" b="1">
                <a:solidFill>
                  <a:schemeClr val="bg1"/>
                </a:solidFill>
                <a:latin typeface="ING Me" panose="02000506040000020004" pitchFamily="2" charset="0"/>
                <a:cs typeface="ING Me" panose="02000506040000020004" pitchFamily="2" charset="0"/>
              </a:rPr>
              <a:t>Prevalence</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712B415-8158-4717-A00C-F1A767D219F3}"/>
                  </a:ext>
                </a:extLst>
              </p:cNvPr>
              <p:cNvSpPr txBox="1"/>
              <p:nvPr/>
            </p:nvSpPr>
            <p:spPr>
              <a:xfrm>
                <a:off x="3864020" y="2116171"/>
                <a:ext cx="1124702" cy="310213"/>
              </a:xfrm>
              <a:prstGeom prst="rect">
                <a:avLst/>
              </a:prstGeom>
              <a:noFill/>
            </p:spPr>
            <p:txBody>
              <a:bodyPr wrap="square" lIns="0" tIns="0" rIns="0" bIns="0" rtlCol="0">
                <a:spAutoFit/>
              </a:bodyPr>
              <a:lstStyle/>
              <a:p>
                <a:pPr algn="ctr"/>
                <a:r>
                  <a:rPr lang="en-GB" sz="1200" b="1" dirty="0">
                    <a:solidFill>
                      <a:schemeClr val="bg1"/>
                    </a:solidFill>
                    <a:latin typeface="Cambria Math" panose="02040503050406030204" pitchFamily="18" charset="0"/>
                    <a:ea typeface="Cambria Math" panose="02040503050406030204" pitchFamily="18" charset="0"/>
                  </a:rPr>
                  <a:t>TPR</a:t>
                </a:r>
                <a:r>
                  <a:rPr lang="en-GB" sz="1400" b="1" i="1" dirty="0">
                    <a:solidFill>
                      <a:schemeClr val="bg1"/>
                    </a:solidFill>
                    <a:latin typeface="Cambria Math" panose="02040503050406030204" pitchFamily="18" charset="0"/>
                    <a:ea typeface="Cambria Math" panose="02040503050406030204" pitchFamily="18" charset="0"/>
                  </a:rPr>
                  <a:t> </a:t>
                </a:r>
                <a:r>
                  <a:rPr lang="en-GB" sz="1400" b="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f>
                      <m:fPr>
                        <m:ctrlPr>
                          <a:rPr lang="en-GB" sz="1400" b="1" i="1" smtClean="0">
                            <a:solidFill>
                              <a:schemeClr val="bg1"/>
                            </a:solidFill>
                            <a:latin typeface="Cambria Math" panose="02040503050406030204" pitchFamily="18" charset="0"/>
                            <a:ea typeface="Cambria Math" panose="02040503050406030204" pitchFamily="18" charset="0"/>
                          </a:rPr>
                        </m:ctrlPr>
                      </m:fPr>
                      <m:num>
                        <m:r>
                          <a:rPr lang="en-GB" sz="1400" b="1" i="1" smtClean="0">
                            <a:solidFill>
                              <a:schemeClr val="bg1"/>
                            </a:solidFill>
                            <a:latin typeface="Cambria Math" panose="02040503050406030204" pitchFamily="18" charset="0"/>
                            <a:ea typeface="Cambria Math" panose="02040503050406030204" pitchFamily="18" charset="0"/>
                          </a:rPr>
                          <m:t>𝑻𝑷</m:t>
                        </m:r>
                      </m:num>
                      <m:den>
                        <m:r>
                          <a:rPr lang="en-GB" sz="1400" b="1" i="1">
                            <a:solidFill>
                              <a:schemeClr val="bg1"/>
                            </a:solidFill>
                            <a:latin typeface="Cambria Math" panose="02040503050406030204" pitchFamily="18" charset="0"/>
                            <a:ea typeface="Cambria Math" panose="02040503050406030204" pitchFamily="18" charset="0"/>
                          </a:rPr>
                          <m:t>𝑻𝑷</m:t>
                        </m:r>
                        <m:r>
                          <a:rPr lang="en-GB" sz="1400" b="1" i="1" smtClean="0">
                            <a:solidFill>
                              <a:schemeClr val="bg1"/>
                            </a:solidFill>
                            <a:latin typeface="Cambria Math" panose="02040503050406030204" pitchFamily="18" charset="0"/>
                            <a:ea typeface="Cambria Math" panose="02040503050406030204" pitchFamily="18" charset="0"/>
                          </a:rPr>
                          <m:t> + </m:t>
                        </m:r>
                        <m:r>
                          <a:rPr lang="en-GB" sz="1400" b="1" i="1">
                            <a:solidFill>
                              <a:schemeClr val="bg1"/>
                            </a:solidFill>
                            <a:latin typeface="Cambria Math" panose="02040503050406030204" pitchFamily="18" charset="0"/>
                            <a:ea typeface="Cambria Math" panose="02040503050406030204" pitchFamily="18" charset="0"/>
                          </a:rPr>
                          <m:t>𝑭</m:t>
                        </m:r>
                        <m:r>
                          <a:rPr lang="en-GB" sz="1400" b="1" i="1" smtClean="0">
                            <a:solidFill>
                              <a:schemeClr val="bg1"/>
                            </a:solidFill>
                            <a:latin typeface="Cambria Math" panose="02040503050406030204" pitchFamily="18" charset="0"/>
                            <a:ea typeface="Cambria Math" panose="02040503050406030204" pitchFamily="18" charset="0"/>
                          </a:rPr>
                          <m:t>𝑵</m:t>
                        </m:r>
                      </m:den>
                    </m:f>
                  </m:oMath>
                </a14:m>
                <a:endParaRPr lang="en-GB" sz="1400" b="1" i="1" dirty="0">
                  <a:solidFill>
                    <a:schemeClr val="bg1"/>
                  </a:solidFill>
                  <a:latin typeface="Cambria Math" panose="02040503050406030204" pitchFamily="18"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4712B415-8158-4717-A00C-F1A767D219F3}"/>
                  </a:ext>
                </a:extLst>
              </p:cNvPr>
              <p:cNvSpPr txBox="1">
                <a:spLocks noRot="1" noChangeAspect="1" noMove="1" noResize="1" noEditPoints="1" noAdjustHandles="1" noChangeArrowheads="1" noChangeShapeType="1" noTextEdit="1"/>
              </p:cNvSpPr>
              <p:nvPr/>
            </p:nvSpPr>
            <p:spPr>
              <a:xfrm>
                <a:off x="3864020" y="2116171"/>
                <a:ext cx="1124702" cy="310213"/>
              </a:xfrm>
              <a:prstGeom prst="rect">
                <a:avLst/>
              </a:prstGeom>
              <a:blipFill>
                <a:blip r:embed="rId7"/>
                <a:stretch>
                  <a:fillRect l="-2174" t="-3922" b="-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F84941C-4F06-48E4-9BE8-5FD1B281043D}"/>
                  </a:ext>
                </a:extLst>
              </p:cNvPr>
              <p:cNvSpPr txBox="1"/>
              <p:nvPr/>
            </p:nvSpPr>
            <p:spPr>
              <a:xfrm>
                <a:off x="3864020" y="2487239"/>
                <a:ext cx="1124702" cy="310213"/>
              </a:xfrm>
              <a:prstGeom prst="rect">
                <a:avLst/>
              </a:prstGeom>
              <a:noFill/>
            </p:spPr>
            <p:txBody>
              <a:bodyPr wrap="square" lIns="0" tIns="0" rIns="0" bIns="0" rtlCol="0">
                <a:spAutoFit/>
              </a:bodyPr>
              <a:lstStyle/>
              <a:p>
                <a:pPr algn="ctr"/>
                <a:r>
                  <a:rPr lang="en-GB" sz="1200" b="1" dirty="0">
                    <a:solidFill>
                      <a:schemeClr val="bg1"/>
                    </a:solidFill>
                    <a:latin typeface="Cambria Math" panose="02040503050406030204" pitchFamily="18" charset="0"/>
                    <a:ea typeface="Cambria Math" panose="02040503050406030204" pitchFamily="18" charset="0"/>
                  </a:rPr>
                  <a:t>FPR</a:t>
                </a:r>
                <a:r>
                  <a:rPr lang="en-GB" sz="1400" b="1" i="1" dirty="0">
                    <a:solidFill>
                      <a:schemeClr val="bg1"/>
                    </a:solidFill>
                    <a:latin typeface="Cambria Math" panose="02040503050406030204" pitchFamily="18" charset="0"/>
                    <a:ea typeface="Cambria Math" panose="02040503050406030204" pitchFamily="18" charset="0"/>
                  </a:rPr>
                  <a:t> </a:t>
                </a:r>
                <a:r>
                  <a:rPr lang="en-GB" sz="1400" b="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f>
                      <m:fPr>
                        <m:ctrlPr>
                          <a:rPr lang="en-GB" sz="1400" b="1" i="1" smtClean="0">
                            <a:solidFill>
                              <a:schemeClr val="bg1"/>
                            </a:solidFill>
                            <a:latin typeface="Cambria Math" panose="02040503050406030204" pitchFamily="18" charset="0"/>
                            <a:ea typeface="Cambria Math" panose="02040503050406030204" pitchFamily="18" charset="0"/>
                          </a:rPr>
                        </m:ctrlPr>
                      </m:fPr>
                      <m:num>
                        <m:r>
                          <a:rPr lang="en-GB" sz="1400" b="1" i="1" smtClean="0">
                            <a:solidFill>
                              <a:schemeClr val="bg1"/>
                            </a:solidFill>
                            <a:latin typeface="Cambria Math" panose="02040503050406030204" pitchFamily="18" charset="0"/>
                            <a:ea typeface="Cambria Math" panose="02040503050406030204" pitchFamily="18" charset="0"/>
                          </a:rPr>
                          <m:t>𝑻𝑵</m:t>
                        </m:r>
                      </m:num>
                      <m:den>
                        <m:r>
                          <a:rPr lang="en-GB" sz="1400" b="1" i="1" smtClean="0">
                            <a:solidFill>
                              <a:schemeClr val="bg1"/>
                            </a:solidFill>
                            <a:latin typeface="Cambria Math" panose="02040503050406030204" pitchFamily="18" charset="0"/>
                            <a:ea typeface="Cambria Math" panose="02040503050406030204" pitchFamily="18" charset="0"/>
                          </a:rPr>
                          <m:t>𝑭𝑷</m:t>
                        </m:r>
                        <m:r>
                          <a:rPr lang="en-GB" sz="1400" b="1" i="1" smtClean="0">
                            <a:solidFill>
                              <a:schemeClr val="bg1"/>
                            </a:solidFill>
                            <a:latin typeface="Cambria Math" panose="02040503050406030204" pitchFamily="18" charset="0"/>
                            <a:ea typeface="Cambria Math" panose="02040503050406030204" pitchFamily="18" charset="0"/>
                          </a:rPr>
                          <m:t>+</m:t>
                        </m:r>
                        <m:r>
                          <a:rPr lang="en-GB" sz="1400" b="1" i="1" smtClean="0">
                            <a:solidFill>
                              <a:schemeClr val="bg1"/>
                            </a:solidFill>
                            <a:latin typeface="Cambria Math" panose="02040503050406030204" pitchFamily="18" charset="0"/>
                            <a:ea typeface="Cambria Math" panose="02040503050406030204" pitchFamily="18" charset="0"/>
                          </a:rPr>
                          <m:t>𝑻𝑵</m:t>
                        </m:r>
                      </m:den>
                    </m:f>
                  </m:oMath>
                </a14:m>
                <a:endParaRPr lang="en-GB" sz="1400" b="1" i="1" dirty="0">
                  <a:solidFill>
                    <a:schemeClr val="bg1"/>
                  </a:solidFill>
                  <a:latin typeface="Cambria Math" panose="02040503050406030204" pitchFamily="18" charset="0"/>
                  <a:ea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4F84941C-4F06-48E4-9BE8-5FD1B281043D}"/>
                  </a:ext>
                </a:extLst>
              </p:cNvPr>
              <p:cNvSpPr txBox="1">
                <a:spLocks noRot="1" noChangeAspect="1" noMove="1" noResize="1" noEditPoints="1" noAdjustHandles="1" noChangeArrowheads="1" noChangeShapeType="1" noTextEdit="1"/>
              </p:cNvSpPr>
              <p:nvPr/>
            </p:nvSpPr>
            <p:spPr>
              <a:xfrm>
                <a:off x="3864020" y="2487239"/>
                <a:ext cx="1124702" cy="310213"/>
              </a:xfrm>
              <a:prstGeom prst="rect">
                <a:avLst/>
              </a:prstGeom>
              <a:blipFill>
                <a:blip r:embed="rId8"/>
                <a:stretch>
                  <a:fillRect t="-3922" b="-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EBC9F3F-DA22-4304-8EEA-DBE110133BBD}"/>
                  </a:ext>
                </a:extLst>
              </p:cNvPr>
              <p:cNvSpPr txBox="1"/>
              <p:nvPr/>
            </p:nvSpPr>
            <p:spPr>
              <a:xfrm>
                <a:off x="6382388" y="2115627"/>
                <a:ext cx="1124702" cy="310213"/>
              </a:xfrm>
              <a:prstGeom prst="rect">
                <a:avLst/>
              </a:prstGeom>
              <a:noFill/>
            </p:spPr>
            <p:txBody>
              <a:bodyPr wrap="square" lIns="0" tIns="0" rIns="0" bIns="0" rtlCol="0">
                <a:spAutoFit/>
              </a:bodyPr>
              <a:lstStyle/>
              <a:p>
                <a:pPr algn="ctr"/>
                <a:r>
                  <a:rPr lang="en-GB" sz="1200" b="1" dirty="0">
                    <a:solidFill>
                      <a:schemeClr val="bg1"/>
                    </a:solidFill>
                    <a:latin typeface="Cambria Math" panose="02040503050406030204" pitchFamily="18" charset="0"/>
                    <a:ea typeface="Cambria Math" panose="02040503050406030204" pitchFamily="18" charset="0"/>
                  </a:rPr>
                  <a:t>PPV</a:t>
                </a:r>
                <a:r>
                  <a:rPr lang="en-GB" sz="1400" b="1" i="1" dirty="0">
                    <a:solidFill>
                      <a:schemeClr val="bg1"/>
                    </a:solidFill>
                    <a:latin typeface="Cambria Math" panose="02040503050406030204" pitchFamily="18" charset="0"/>
                    <a:ea typeface="Cambria Math" panose="02040503050406030204" pitchFamily="18" charset="0"/>
                  </a:rPr>
                  <a:t> </a:t>
                </a:r>
                <a:r>
                  <a:rPr lang="en-GB" sz="1400" b="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f>
                      <m:fPr>
                        <m:ctrlPr>
                          <a:rPr lang="en-GB" sz="1400" b="1" i="1" smtClean="0">
                            <a:solidFill>
                              <a:schemeClr val="bg1"/>
                            </a:solidFill>
                            <a:latin typeface="Cambria Math" panose="02040503050406030204" pitchFamily="18" charset="0"/>
                            <a:ea typeface="Cambria Math" panose="02040503050406030204" pitchFamily="18" charset="0"/>
                          </a:rPr>
                        </m:ctrlPr>
                      </m:fPr>
                      <m:num>
                        <m:r>
                          <a:rPr lang="en-GB" sz="1400" b="1" i="1" smtClean="0">
                            <a:solidFill>
                              <a:schemeClr val="bg1"/>
                            </a:solidFill>
                            <a:latin typeface="Cambria Math" panose="02040503050406030204" pitchFamily="18" charset="0"/>
                            <a:ea typeface="Cambria Math" panose="02040503050406030204" pitchFamily="18" charset="0"/>
                          </a:rPr>
                          <m:t>𝑻𝑷</m:t>
                        </m:r>
                      </m:num>
                      <m:den>
                        <m:r>
                          <a:rPr lang="en-GB" sz="1400" b="1" i="1">
                            <a:solidFill>
                              <a:schemeClr val="bg1"/>
                            </a:solidFill>
                            <a:latin typeface="Cambria Math" panose="02040503050406030204" pitchFamily="18" charset="0"/>
                            <a:ea typeface="Cambria Math" panose="02040503050406030204" pitchFamily="18" charset="0"/>
                          </a:rPr>
                          <m:t>𝑻𝑷</m:t>
                        </m:r>
                        <m:r>
                          <a:rPr lang="en-GB" sz="1400" b="1" i="1" smtClean="0">
                            <a:solidFill>
                              <a:schemeClr val="bg1"/>
                            </a:solidFill>
                            <a:latin typeface="Cambria Math" panose="02040503050406030204" pitchFamily="18" charset="0"/>
                            <a:ea typeface="Cambria Math" panose="02040503050406030204" pitchFamily="18" charset="0"/>
                          </a:rPr>
                          <m:t> + </m:t>
                        </m:r>
                        <m:r>
                          <a:rPr lang="en-GB" sz="1400" b="1" i="1">
                            <a:solidFill>
                              <a:schemeClr val="bg1"/>
                            </a:solidFill>
                            <a:latin typeface="Cambria Math" panose="02040503050406030204" pitchFamily="18" charset="0"/>
                            <a:ea typeface="Cambria Math" panose="02040503050406030204" pitchFamily="18" charset="0"/>
                          </a:rPr>
                          <m:t>𝑭</m:t>
                        </m:r>
                        <m:r>
                          <a:rPr lang="en-GB" sz="1400" b="1" i="1" smtClean="0">
                            <a:solidFill>
                              <a:schemeClr val="bg1"/>
                            </a:solidFill>
                            <a:latin typeface="Cambria Math" panose="02040503050406030204" pitchFamily="18" charset="0"/>
                            <a:ea typeface="Cambria Math" panose="02040503050406030204" pitchFamily="18" charset="0"/>
                          </a:rPr>
                          <m:t>𝑷</m:t>
                        </m:r>
                      </m:den>
                    </m:f>
                  </m:oMath>
                </a14:m>
                <a:endParaRPr lang="en-GB" sz="1400" b="1" i="1" dirty="0">
                  <a:solidFill>
                    <a:schemeClr val="bg1"/>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6EBC9F3F-DA22-4304-8EEA-DBE110133BBD}"/>
                  </a:ext>
                </a:extLst>
              </p:cNvPr>
              <p:cNvSpPr txBox="1">
                <a:spLocks noRot="1" noChangeAspect="1" noMove="1" noResize="1" noEditPoints="1" noAdjustHandles="1" noChangeArrowheads="1" noChangeShapeType="1" noTextEdit="1"/>
              </p:cNvSpPr>
              <p:nvPr/>
            </p:nvSpPr>
            <p:spPr>
              <a:xfrm>
                <a:off x="6382388" y="2115627"/>
                <a:ext cx="1124702" cy="310213"/>
              </a:xfrm>
              <a:prstGeom prst="rect">
                <a:avLst/>
              </a:prstGeom>
              <a:blipFill>
                <a:blip r:embed="rId9"/>
                <a:stretch>
                  <a:fillRect l="-1087" t="-3922" b="-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A9A99B9-3256-462C-9D0F-5689A5994329}"/>
                  </a:ext>
                </a:extLst>
              </p:cNvPr>
              <p:cNvSpPr txBox="1"/>
              <p:nvPr/>
            </p:nvSpPr>
            <p:spPr>
              <a:xfrm>
                <a:off x="6382388" y="2486695"/>
                <a:ext cx="1124702" cy="310213"/>
              </a:xfrm>
              <a:prstGeom prst="rect">
                <a:avLst/>
              </a:prstGeom>
              <a:noFill/>
            </p:spPr>
            <p:txBody>
              <a:bodyPr wrap="square" lIns="0" tIns="0" rIns="0" bIns="0" rtlCol="0">
                <a:spAutoFit/>
              </a:bodyPr>
              <a:lstStyle/>
              <a:p>
                <a:pPr algn="ctr"/>
                <a:r>
                  <a:rPr lang="en-GB" sz="1200" b="1">
                    <a:solidFill>
                      <a:schemeClr val="bg1"/>
                    </a:solidFill>
                    <a:latin typeface="Cambria Math" panose="02040503050406030204" pitchFamily="18" charset="0"/>
                    <a:ea typeface="Cambria Math" panose="02040503050406030204" pitchFamily="18" charset="0"/>
                  </a:rPr>
                  <a:t>NPV</a:t>
                </a:r>
                <a:r>
                  <a:rPr lang="en-GB" sz="1400" b="1" i="1">
                    <a:solidFill>
                      <a:schemeClr val="bg1"/>
                    </a:solidFill>
                    <a:latin typeface="Cambria Math" panose="02040503050406030204" pitchFamily="18" charset="0"/>
                    <a:ea typeface="Cambria Math" panose="02040503050406030204" pitchFamily="18" charset="0"/>
                  </a:rPr>
                  <a:t> </a:t>
                </a:r>
                <a:r>
                  <a:rPr lang="en-GB" sz="1400" b="1">
                    <a:solidFill>
                      <a:schemeClr val="bg1"/>
                    </a:solidFill>
                    <a:latin typeface="Cambria Math" panose="02040503050406030204" pitchFamily="18" charset="0"/>
                    <a:ea typeface="Cambria Math" panose="02040503050406030204" pitchFamily="18" charset="0"/>
                  </a:rPr>
                  <a:t>= </a:t>
                </a:r>
                <a14:m>
                  <m:oMath xmlns:m="http://schemas.openxmlformats.org/officeDocument/2006/math">
                    <m:f>
                      <m:fPr>
                        <m:ctrlPr>
                          <a:rPr lang="en-GB" sz="1400" b="1" i="1" smtClean="0">
                            <a:solidFill>
                              <a:schemeClr val="bg1"/>
                            </a:solidFill>
                            <a:latin typeface="Cambria Math" panose="02040503050406030204" pitchFamily="18" charset="0"/>
                            <a:ea typeface="Cambria Math" panose="02040503050406030204" pitchFamily="18" charset="0"/>
                          </a:rPr>
                        </m:ctrlPr>
                      </m:fPr>
                      <m:num>
                        <m:r>
                          <a:rPr lang="en-GB" sz="1400" b="1" i="1" smtClean="0">
                            <a:solidFill>
                              <a:schemeClr val="bg1"/>
                            </a:solidFill>
                            <a:latin typeface="Cambria Math" panose="02040503050406030204" pitchFamily="18" charset="0"/>
                            <a:ea typeface="Cambria Math" panose="02040503050406030204" pitchFamily="18" charset="0"/>
                          </a:rPr>
                          <m:t>𝑻𝑵</m:t>
                        </m:r>
                      </m:num>
                      <m:den>
                        <m:r>
                          <a:rPr lang="en-GB" sz="1400" b="1" i="1" smtClean="0">
                            <a:solidFill>
                              <a:schemeClr val="bg1"/>
                            </a:solidFill>
                            <a:latin typeface="Cambria Math" panose="02040503050406030204" pitchFamily="18" charset="0"/>
                            <a:ea typeface="Cambria Math" panose="02040503050406030204" pitchFamily="18" charset="0"/>
                          </a:rPr>
                          <m:t>𝑻𝑵</m:t>
                        </m:r>
                        <m:r>
                          <a:rPr lang="en-GB" sz="1400" b="1" i="1" smtClean="0">
                            <a:solidFill>
                              <a:schemeClr val="bg1"/>
                            </a:solidFill>
                            <a:latin typeface="Cambria Math" panose="02040503050406030204" pitchFamily="18" charset="0"/>
                            <a:ea typeface="Cambria Math" panose="02040503050406030204" pitchFamily="18" charset="0"/>
                          </a:rPr>
                          <m:t>+</m:t>
                        </m:r>
                        <m:r>
                          <a:rPr lang="en-GB" sz="1400" b="1" i="1" smtClean="0">
                            <a:solidFill>
                              <a:schemeClr val="bg1"/>
                            </a:solidFill>
                            <a:latin typeface="Cambria Math" panose="02040503050406030204" pitchFamily="18" charset="0"/>
                            <a:ea typeface="Cambria Math" panose="02040503050406030204" pitchFamily="18" charset="0"/>
                          </a:rPr>
                          <m:t>𝑭𝑵</m:t>
                        </m:r>
                      </m:den>
                    </m:f>
                  </m:oMath>
                </a14:m>
                <a:endParaRPr lang="en-GB" sz="1400" b="1" i="1">
                  <a:solidFill>
                    <a:schemeClr val="bg1"/>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CA9A99B9-3256-462C-9D0F-5689A5994329}"/>
                  </a:ext>
                </a:extLst>
              </p:cNvPr>
              <p:cNvSpPr txBox="1">
                <a:spLocks noRot="1" noChangeAspect="1" noMove="1" noResize="1" noEditPoints="1" noAdjustHandles="1" noChangeArrowheads="1" noChangeShapeType="1" noTextEdit="1"/>
              </p:cNvSpPr>
              <p:nvPr/>
            </p:nvSpPr>
            <p:spPr>
              <a:xfrm>
                <a:off x="6382388" y="2486695"/>
                <a:ext cx="1124702" cy="310213"/>
              </a:xfrm>
              <a:prstGeom prst="rect">
                <a:avLst/>
              </a:prstGeom>
              <a:blipFill>
                <a:blip r:embed="rId10"/>
                <a:stretch>
                  <a:fillRect t="-3922" b="-17647"/>
                </a:stretch>
              </a:blipFill>
            </p:spPr>
            <p:txBody>
              <a:bodyPr/>
              <a:lstStyle/>
              <a:p>
                <a:r>
                  <a:rPr lang="en-GB">
                    <a:noFill/>
                  </a:rPr>
                  <a:t> </a:t>
                </a:r>
              </a:p>
            </p:txBody>
          </p:sp>
        </mc:Fallback>
      </mc:AlternateContent>
      <p:sp>
        <p:nvSpPr>
          <p:cNvPr id="4" name="Thought Bubble: Cloud 3">
            <a:extLst>
              <a:ext uri="{FF2B5EF4-FFF2-40B4-BE49-F238E27FC236}">
                <a16:creationId xmlns:a16="http://schemas.microsoft.com/office/drawing/2014/main" id="{DA4E3D78-639F-4055-BD3F-0C45485EE949}"/>
              </a:ext>
            </a:extLst>
          </p:cNvPr>
          <p:cNvSpPr/>
          <p:nvPr/>
        </p:nvSpPr>
        <p:spPr>
          <a:xfrm>
            <a:off x="14517" y="3192543"/>
            <a:ext cx="1875614" cy="1024296"/>
          </a:xfrm>
          <a:prstGeom prst="cloudCallout">
            <a:avLst>
              <a:gd name="adj1" fmla="val 74117"/>
              <a:gd name="adj2" fmla="val 82058"/>
            </a:avLst>
          </a:prstGeom>
          <a:solidFill>
            <a:srgbClr val="AB00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300" b="1" dirty="0">
                <a:solidFill>
                  <a:schemeClr val="bg1"/>
                </a:solidFill>
              </a:rPr>
              <a:t>Cut-off-dependent metrics</a:t>
            </a:r>
          </a:p>
        </p:txBody>
      </p:sp>
      <p:sp>
        <p:nvSpPr>
          <p:cNvPr id="60" name="Slide Number Placeholder 4">
            <a:extLst>
              <a:ext uri="{FF2B5EF4-FFF2-40B4-BE49-F238E27FC236}">
                <a16:creationId xmlns:a16="http://schemas.microsoft.com/office/drawing/2014/main" id="{B0DA66C4-19DC-4775-8365-646614D48009}"/>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10</a:t>
            </a:fld>
            <a:endParaRPr lang="en-GB" sz="1000">
              <a:solidFill>
                <a:srgbClr val="000000"/>
              </a:solidFill>
              <a:latin typeface="ING Me"/>
            </a:endParaRPr>
          </a:p>
        </p:txBody>
      </p:sp>
      <p:sp>
        <p:nvSpPr>
          <p:cNvPr id="6" name="TextBox 5">
            <a:extLst>
              <a:ext uri="{FF2B5EF4-FFF2-40B4-BE49-F238E27FC236}">
                <a16:creationId xmlns:a16="http://schemas.microsoft.com/office/drawing/2014/main" id="{0C389C26-D906-AFD0-E3A7-FB4117812CC2}"/>
              </a:ext>
            </a:extLst>
          </p:cNvPr>
          <p:cNvSpPr txBox="1"/>
          <p:nvPr/>
        </p:nvSpPr>
        <p:spPr>
          <a:xfrm>
            <a:off x="8381993" y="1616662"/>
            <a:ext cx="3338623" cy="826893"/>
          </a:xfrm>
          <a:prstGeom prst="rect">
            <a:avLst/>
          </a:prstGeom>
          <a:solidFill>
            <a:schemeClr val="bg1">
              <a:lumMod val="95000"/>
            </a:schemeClr>
          </a:solidFill>
          <a:ln>
            <a:solidFill>
              <a:schemeClr val="tx1"/>
            </a:solidFill>
          </a:ln>
        </p:spPr>
        <p:txBody>
          <a:bodyPr wrap="square" rtlCol="0">
            <a:spAutoFit/>
          </a:bodyPr>
          <a:lstStyle/>
          <a:p>
            <a:pPr algn="just">
              <a:lnSpc>
                <a:spcPct val="150000"/>
              </a:lnSpc>
            </a:pPr>
            <a:r>
              <a:rPr lang="en-GB" sz="1100" b="1" dirty="0">
                <a:solidFill>
                  <a:srgbClr val="FF6200"/>
                </a:solidFill>
                <a:latin typeface="ING Me" panose="02000506040000020004" pitchFamily="2" charset="0"/>
                <a:cs typeface="ING Me" panose="02000506040000020004" pitchFamily="2" charset="0"/>
              </a:rPr>
              <a:t>Independence (or statistical parity)</a:t>
            </a:r>
            <a:r>
              <a:rPr lang="en-GB" sz="1100" dirty="0">
                <a:solidFill>
                  <a:srgbClr val="FF6200"/>
                </a:solidFill>
                <a:latin typeface="ING Me" panose="02000506040000020004" pitchFamily="2" charset="0"/>
                <a:cs typeface="ING Me" panose="02000506040000020004" pitchFamily="2" charset="0"/>
              </a:rPr>
              <a:t> – This criteria aims to achieve equal acceptance rates across different demographics. </a:t>
            </a:r>
          </a:p>
        </p:txBody>
      </p:sp>
      <p:sp>
        <p:nvSpPr>
          <p:cNvPr id="7" name="TextBox 6">
            <a:extLst>
              <a:ext uri="{FF2B5EF4-FFF2-40B4-BE49-F238E27FC236}">
                <a16:creationId xmlns:a16="http://schemas.microsoft.com/office/drawing/2014/main" id="{8414205B-5A97-7E42-026E-0F3EF8672549}"/>
              </a:ext>
            </a:extLst>
          </p:cNvPr>
          <p:cNvSpPr txBox="1"/>
          <p:nvPr/>
        </p:nvSpPr>
        <p:spPr>
          <a:xfrm>
            <a:off x="8381994" y="2770388"/>
            <a:ext cx="3338623" cy="1334724"/>
          </a:xfrm>
          <a:prstGeom prst="rect">
            <a:avLst/>
          </a:prstGeom>
          <a:solidFill>
            <a:schemeClr val="bg1">
              <a:lumMod val="95000"/>
            </a:schemeClr>
          </a:solidFill>
          <a:ln>
            <a:solidFill>
              <a:schemeClr val="tx1"/>
            </a:solidFill>
          </a:ln>
        </p:spPr>
        <p:txBody>
          <a:bodyPr wrap="square" rtlCol="0">
            <a:spAutoFit/>
          </a:bodyPr>
          <a:lstStyle/>
          <a:p>
            <a:pPr algn="just">
              <a:lnSpc>
                <a:spcPct val="150000"/>
              </a:lnSpc>
            </a:pPr>
            <a:r>
              <a:rPr lang="en-GB" sz="1100" b="1" dirty="0">
                <a:solidFill>
                  <a:srgbClr val="FF6200"/>
                </a:solidFill>
                <a:latin typeface="ING Me" panose="02000506040000020004" pitchFamily="2" charset="0"/>
                <a:cs typeface="ING Me" panose="02000506040000020004" pitchFamily="2" charset="0"/>
              </a:rPr>
              <a:t>Separation (or equalized odds)</a:t>
            </a:r>
            <a:r>
              <a:rPr lang="en-GB" sz="1100" dirty="0">
                <a:solidFill>
                  <a:srgbClr val="FF6200"/>
                </a:solidFill>
                <a:latin typeface="ING Me" panose="02000506040000020004" pitchFamily="2" charset="0"/>
                <a:cs typeface="ING Me" panose="02000506040000020004" pitchFamily="2" charset="0"/>
              </a:rPr>
              <a:t> – This just means that a “good” female should have as much chance of approval as a “good” male does. And, a “bad” male should have as much chance of rejection as a “bad” female does. </a:t>
            </a:r>
          </a:p>
        </p:txBody>
      </p:sp>
      <p:sp>
        <p:nvSpPr>
          <p:cNvPr id="8" name="TextBox 7">
            <a:extLst>
              <a:ext uri="{FF2B5EF4-FFF2-40B4-BE49-F238E27FC236}">
                <a16:creationId xmlns:a16="http://schemas.microsoft.com/office/drawing/2014/main" id="{995E1CD2-A397-5068-29BB-F287626EBD4D}"/>
              </a:ext>
            </a:extLst>
          </p:cNvPr>
          <p:cNvSpPr txBox="1"/>
          <p:nvPr/>
        </p:nvSpPr>
        <p:spPr>
          <a:xfrm>
            <a:off x="8381993" y="4430799"/>
            <a:ext cx="3338623" cy="826893"/>
          </a:xfrm>
          <a:prstGeom prst="rect">
            <a:avLst/>
          </a:prstGeom>
          <a:solidFill>
            <a:schemeClr val="bg1">
              <a:lumMod val="95000"/>
            </a:schemeClr>
          </a:solidFill>
          <a:ln>
            <a:solidFill>
              <a:schemeClr val="tx1"/>
            </a:solidFill>
          </a:ln>
        </p:spPr>
        <p:txBody>
          <a:bodyPr wrap="square" rtlCol="0">
            <a:spAutoFit/>
          </a:bodyPr>
          <a:lstStyle/>
          <a:p>
            <a:pPr algn="just">
              <a:lnSpc>
                <a:spcPct val="150000"/>
              </a:lnSpc>
            </a:pPr>
            <a:r>
              <a:rPr lang="en-GB" sz="1100" b="1" dirty="0">
                <a:solidFill>
                  <a:srgbClr val="FF6200"/>
                </a:solidFill>
                <a:latin typeface="ING Me" panose="02000506040000020004" pitchFamily="2" charset="0"/>
                <a:cs typeface="ING Me" panose="02000506040000020004" pitchFamily="2" charset="0"/>
              </a:rPr>
              <a:t>Sufficiency (or positive predictive parity)</a:t>
            </a:r>
            <a:r>
              <a:rPr lang="en-GB" sz="1100" dirty="0">
                <a:solidFill>
                  <a:srgbClr val="FF6200"/>
                </a:solidFill>
                <a:latin typeface="ING Me" panose="02000506040000020004" pitchFamily="2" charset="0"/>
                <a:cs typeface="ING Me" panose="02000506040000020004" pitchFamily="2" charset="0"/>
              </a:rPr>
              <a:t> – This requires to have equally accurate acceptance criteria across groups. </a:t>
            </a:r>
          </a:p>
        </p:txBody>
      </p:sp>
    </p:spTree>
    <p:extLst>
      <p:ext uri="{BB962C8B-B14F-4D97-AF65-F5344CB8AC3E}">
        <p14:creationId xmlns:p14="http://schemas.microsoft.com/office/powerpoint/2010/main" val="14440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249"/>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249"/>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24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49"/>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249"/>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249"/>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249"/>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249"/>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249"/>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249"/>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249"/>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249"/>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2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7" grpId="0" animBg="1"/>
      <p:bldP spid="52" grpId="0" animBg="1"/>
      <p:bldP spid="53" grpId="0" animBg="1"/>
      <p:bldP spid="54" grpId="0" animBg="1"/>
      <p:bldP spid="2" grpId="0"/>
      <p:bldP spid="3" grpId="0"/>
      <p:bldP spid="55" grpId="0"/>
      <p:bldP spid="57" grpId="0"/>
      <p:bldP spid="58" grpId="0"/>
      <p:bldP spid="59" grpId="0"/>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80" name="Title 6">
            <a:extLst>
              <a:ext uri="{FF2B5EF4-FFF2-40B4-BE49-F238E27FC236}">
                <a16:creationId xmlns:a16="http://schemas.microsoft.com/office/drawing/2014/main" id="{F9BF4B8F-2E97-46FB-A802-C104CEFA5EC7}"/>
              </a:ext>
            </a:extLst>
          </p:cNvPr>
          <p:cNvSpPr>
            <a:spLocks noGrp="1"/>
          </p:cNvSpPr>
          <p:nvPr>
            <p:ph type="title"/>
          </p:nvPr>
        </p:nvSpPr>
        <p:spPr>
          <a:xfrm>
            <a:off x="659008" y="7117"/>
            <a:ext cx="10875600" cy="817244"/>
          </a:xfrm>
        </p:spPr>
        <p:txBody>
          <a:bodyPr>
            <a:normAutofit/>
          </a:bodyPr>
          <a:lstStyle/>
          <a:p>
            <a:r>
              <a:rPr lang="en-GB" sz="2800">
                <a:solidFill>
                  <a:srgbClr val="FF6200"/>
                </a:solidFill>
                <a:latin typeface="ING Me" panose="02000506040000020004" pitchFamily="2" charset="0"/>
                <a:cs typeface="ING Me" panose="02000506040000020004" pitchFamily="2" charset="0"/>
              </a:rPr>
              <a:t>Cut-off agnostic metrics</a:t>
            </a:r>
          </a:p>
        </p:txBody>
      </p:sp>
      <p:sp>
        <p:nvSpPr>
          <p:cNvPr id="81" name="TextBox 80">
            <a:extLst>
              <a:ext uri="{FF2B5EF4-FFF2-40B4-BE49-F238E27FC236}">
                <a16:creationId xmlns:a16="http://schemas.microsoft.com/office/drawing/2014/main" id="{BF25658C-3879-4910-BEFC-930CF910CEC8}"/>
              </a:ext>
            </a:extLst>
          </p:cNvPr>
          <p:cNvSpPr txBox="1"/>
          <p:nvPr/>
        </p:nvSpPr>
        <p:spPr>
          <a:xfrm>
            <a:off x="737291" y="634121"/>
            <a:ext cx="10442575" cy="688256"/>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Model predictions can be challenged from a fairness perspective before they are used for classification. In this case, we pay attention to the distribution of the scores across groups.</a:t>
            </a:r>
          </a:p>
        </p:txBody>
      </p:sp>
      <p:cxnSp>
        <p:nvCxnSpPr>
          <p:cNvPr id="7" name="Straight Connector 6">
            <a:extLst>
              <a:ext uri="{FF2B5EF4-FFF2-40B4-BE49-F238E27FC236}">
                <a16:creationId xmlns:a16="http://schemas.microsoft.com/office/drawing/2014/main" id="{649FCFD8-B1C5-4E46-BA8B-A43768DFFBE8}"/>
              </a:ext>
            </a:extLst>
          </p:cNvPr>
          <p:cNvCxnSpPr>
            <a:cxnSpLocks/>
          </p:cNvCxnSpPr>
          <p:nvPr/>
        </p:nvCxnSpPr>
        <p:spPr>
          <a:xfrm>
            <a:off x="6236011" y="2674183"/>
            <a:ext cx="0" cy="2043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49EA3FF-E0AE-45BF-B9D1-B336250910B7}"/>
              </a:ext>
            </a:extLst>
          </p:cNvPr>
          <p:cNvCxnSpPr>
            <a:cxnSpLocks/>
          </p:cNvCxnSpPr>
          <p:nvPr/>
        </p:nvCxnSpPr>
        <p:spPr>
          <a:xfrm>
            <a:off x="6236011" y="4718125"/>
            <a:ext cx="4421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776B9D95-D2CF-4C19-862B-C9E713802C09}"/>
              </a:ext>
            </a:extLst>
          </p:cNvPr>
          <p:cNvSpPr/>
          <p:nvPr/>
        </p:nvSpPr>
        <p:spPr>
          <a:xfrm>
            <a:off x="6274452" y="3150073"/>
            <a:ext cx="3167406" cy="1569727"/>
          </a:xfrm>
          <a:custGeom>
            <a:avLst/>
            <a:gdLst>
              <a:gd name="connsiteX0" fmla="*/ 0 w 3167406"/>
              <a:gd name="connsiteY0" fmla="*/ 1550874 h 1569727"/>
              <a:gd name="connsiteX1" fmla="*/ 754144 w 3167406"/>
              <a:gd name="connsiteY1" fmla="*/ 4878 h 1569727"/>
              <a:gd name="connsiteX2" fmla="*/ 2092750 w 3167406"/>
              <a:gd name="connsiteY2" fmla="*/ 1079534 h 1569727"/>
              <a:gd name="connsiteX3" fmla="*/ 3167406 w 3167406"/>
              <a:gd name="connsiteY3" fmla="*/ 1569727 h 1569727"/>
            </a:gdLst>
            <a:ahLst/>
            <a:cxnLst>
              <a:cxn ang="0">
                <a:pos x="connsiteX0" y="connsiteY0"/>
              </a:cxn>
              <a:cxn ang="0">
                <a:pos x="connsiteX1" y="connsiteY1"/>
              </a:cxn>
              <a:cxn ang="0">
                <a:pos x="connsiteX2" y="connsiteY2"/>
              </a:cxn>
              <a:cxn ang="0">
                <a:pos x="connsiteX3" y="connsiteY3"/>
              </a:cxn>
            </a:cxnLst>
            <a:rect l="l" t="t" r="r" b="b"/>
            <a:pathLst>
              <a:path w="3167406" h="1569727">
                <a:moveTo>
                  <a:pt x="0" y="1550874"/>
                </a:moveTo>
                <a:cubicBezTo>
                  <a:pt x="202676" y="817154"/>
                  <a:pt x="405352" y="83435"/>
                  <a:pt x="754144" y="4878"/>
                </a:cubicBezTo>
                <a:cubicBezTo>
                  <a:pt x="1102936" y="-73679"/>
                  <a:pt x="1690540" y="818726"/>
                  <a:pt x="2092750" y="1079534"/>
                </a:cubicBezTo>
                <a:cubicBezTo>
                  <a:pt x="2494960" y="1340342"/>
                  <a:pt x="2930165" y="1477030"/>
                  <a:pt x="3167406" y="15697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F311BB40-356D-4946-93D5-4F6C5CE34409}"/>
              </a:ext>
            </a:extLst>
          </p:cNvPr>
          <p:cNvSpPr/>
          <p:nvPr/>
        </p:nvSpPr>
        <p:spPr>
          <a:xfrm>
            <a:off x="7207705" y="3084521"/>
            <a:ext cx="3289955" cy="1633603"/>
          </a:xfrm>
          <a:custGeom>
            <a:avLst/>
            <a:gdLst>
              <a:gd name="connsiteX0" fmla="*/ 3289955 w 3289955"/>
              <a:gd name="connsiteY0" fmla="*/ 1614750 h 1633603"/>
              <a:gd name="connsiteX1" fmla="*/ 1951349 w 3289955"/>
              <a:gd name="connsiteY1" fmla="*/ 2766 h 1633603"/>
              <a:gd name="connsiteX2" fmla="*/ 970961 w 3289955"/>
              <a:gd name="connsiteY2" fmla="*/ 1237678 h 1633603"/>
              <a:gd name="connsiteX3" fmla="*/ 0 w 3289955"/>
              <a:gd name="connsiteY3" fmla="*/ 1633603 h 1633603"/>
            </a:gdLst>
            <a:ahLst/>
            <a:cxnLst>
              <a:cxn ang="0">
                <a:pos x="connsiteX0" y="connsiteY0"/>
              </a:cxn>
              <a:cxn ang="0">
                <a:pos x="connsiteX1" y="connsiteY1"/>
              </a:cxn>
              <a:cxn ang="0">
                <a:pos x="connsiteX2" y="connsiteY2"/>
              </a:cxn>
              <a:cxn ang="0">
                <a:pos x="connsiteX3" y="connsiteY3"/>
              </a:cxn>
            </a:cxnLst>
            <a:rect l="l" t="t" r="r" b="b"/>
            <a:pathLst>
              <a:path w="3289955" h="1633603">
                <a:moveTo>
                  <a:pt x="3289955" y="1614750"/>
                </a:moveTo>
                <a:cubicBezTo>
                  <a:pt x="2813901" y="840180"/>
                  <a:pt x="2337848" y="65611"/>
                  <a:pt x="1951349" y="2766"/>
                </a:cubicBezTo>
                <a:cubicBezTo>
                  <a:pt x="1564850" y="-60079"/>
                  <a:pt x="1296186" y="965872"/>
                  <a:pt x="970961" y="1237678"/>
                </a:cubicBezTo>
                <a:cubicBezTo>
                  <a:pt x="645736" y="1509484"/>
                  <a:pt x="322868" y="1571543"/>
                  <a:pt x="0" y="1633603"/>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D79617E4-21A4-4669-B5A6-5ADA7F175C9F}"/>
              </a:ext>
            </a:extLst>
          </p:cNvPr>
          <p:cNvCxnSpPr>
            <a:cxnSpLocks/>
          </p:cNvCxnSpPr>
          <p:nvPr/>
        </p:nvCxnSpPr>
        <p:spPr>
          <a:xfrm>
            <a:off x="7104010" y="2702464"/>
            <a:ext cx="191364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F14BA9-FAB0-4182-B157-96BDE9CB4F75}"/>
              </a:ext>
            </a:extLst>
          </p:cNvPr>
          <p:cNvCxnSpPr/>
          <p:nvPr/>
        </p:nvCxnSpPr>
        <p:spPr>
          <a:xfrm>
            <a:off x="7019169" y="265533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718554-E8A7-4FF3-9039-ED57DEA427C4}"/>
              </a:ext>
            </a:extLst>
          </p:cNvPr>
          <p:cNvCxnSpPr>
            <a:cxnSpLocks/>
          </p:cNvCxnSpPr>
          <p:nvPr/>
        </p:nvCxnSpPr>
        <p:spPr>
          <a:xfrm flipV="1">
            <a:off x="7019169" y="2674184"/>
            <a:ext cx="0" cy="2043941"/>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06B7C618-1208-4824-AA45-193A422F942F}"/>
              </a:ext>
            </a:extLst>
          </p:cNvPr>
          <p:cNvCxnSpPr>
            <a:cxnSpLocks/>
          </p:cNvCxnSpPr>
          <p:nvPr/>
        </p:nvCxnSpPr>
        <p:spPr>
          <a:xfrm flipV="1">
            <a:off x="9091838" y="2674183"/>
            <a:ext cx="0" cy="2043941"/>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EAA977A8-F611-4211-9F4E-0545DEDDE857}"/>
              </a:ext>
            </a:extLst>
          </p:cNvPr>
          <p:cNvSpPr txBox="1"/>
          <p:nvPr/>
        </p:nvSpPr>
        <p:spPr>
          <a:xfrm>
            <a:off x="9979186" y="4741964"/>
            <a:ext cx="1036948" cy="338554"/>
          </a:xfrm>
          <a:prstGeom prst="rect">
            <a:avLst/>
          </a:prstGeom>
          <a:noFill/>
        </p:spPr>
        <p:txBody>
          <a:bodyPr wrap="square" rtlCol="0">
            <a:spAutoFit/>
          </a:bodyPr>
          <a:lstStyle/>
          <a:p>
            <a:r>
              <a:rPr lang="en-GB" sz="1600" b="1">
                <a:latin typeface="ING Me" panose="02000506040000020004" pitchFamily="2" charset="0"/>
                <a:cs typeface="ING Me" panose="02000506040000020004" pitchFamily="2" charset="0"/>
              </a:rPr>
              <a:t>Scores</a:t>
            </a:r>
          </a:p>
        </p:txBody>
      </p:sp>
      <p:sp>
        <p:nvSpPr>
          <p:cNvPr id="30" name="TextBox 29">
            <a:extLst>
              <a:ext uri="{FF2B5EF4-FFF2-40B4-BE49-F238E27FC236}">
                <a16:creationId xmlns:a16="http://schemas.microsoft.com/office/drawing/2014/main" id="{58298950-A468-4482-9C83-DE4410AC91B1}"/>
              </a:ext>
            </a:extLst>
          </p:cNvPr>
          <p:cNvSpPr txBox="1"/>
          <p:nvPr/>
        </p:nvSpPr>
        <p:spPr>
          <a:xfrm>
            <a:off x="5297550" y="2655099"/>
            <a:ext cx="1036948" cy="338554"/>
          </a:xfrm>
          <a:prstGeom prst="rect">
            <a:avLst/>
          </a:prstGeom>
          <a:noFill/>
        </p:spPr>
        <p:txBody>
          <a:bodyPr wrap="square" rtlCol="0">
            <a:spAutoFit/>
          </a:bodyPr>
          <a:lstStyle/>
          <a:p>
            <a:r>
              <a:rPr lang="en-GB" sz="1600" b="1">
                <a:latin typeface="ING Me" panose="02000506040000020004" pitchFamily="2" charset="0"/>
                <a:cs typeface="ING Me" panose="02000506040000020004" pitchFamily="2" charset="0"/>
              </a:rPr>
              <a:t>Density</a:t>
            </a:r>
          </a:p>
        </p:txBody>
      </p:sp>
      <p:sp>
        <p:nvSpPr>
          <p:cNvPr id="26" name="Rectangle 25">
            <a:extLst>
              <a:ext uri="{FF2B5EF4-FFF2-40B4-BE49-F238E27FC236}">
                <a16:creationId xmlns:a16="http://schemas.microsoft.com/office/drawing/2014/main" id="{95E1CF0E-BE9C-448A-B48B-44E239BE0AD1}"/>
              </a:ext>
            </a:extLst>
          </p:cNvPr>
          <p:cNvSpPr/>
          <p:nvPr/>
        </p:nvSpPr>
        <p:spPr>
          <a:xfrm>
            <a:off x="10111161" y="2655100"/>
            <a:ext cx="301655" cy="254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0E3CF306-E647-4DD2-90D0-0915E3F7222A}"/>
              </a:ext>
            </a:extLst>
          </p:cNvPr>
          <p:cNvSpPr/>
          <p:nvPr/>
        </p:nvSpPr>
        <p:spPr>
          <a:xfrm>
            <a:off x="10111160" y="3132362"/>
            <a:ext cx="301655" cy="25475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9AC7E3AE-060A-4364-8389-7E55E2EEE8EC}"/>
              </a:ext>
            </a:extLst>
          </p:cNvPr>
          <p:cNvSpPr txBox="1"/>
          <p:nvPr/>
        </p:nvSpPr>
        <p:spPr>
          <a:xfrm>
            <a:off x="10497660" y="2613200"/>
            <a:ext cx="1036948" cy="338554"/>
          </a:xfrm>
          <a:prstGeom prst="rect">
            <a:avLst/>
          </a:prstGeom>
          <a:noFill/>
        </p:spPr>
        <p:txBody>
          <a:bodyPr wrap="square" rtlCol="0">
            <a:spAutoFit/>
          </a:bodyPr>
          <a:lstStyle/>
          <a:p>
            <a:r>
              <a:rPr lang="en-GB" sz="1600" b="1">
                <a:latin typeface="ING Me" panose="02000506040000020004" pitchFamily="2" charset="0"/>
                <a:cs typeface="ING Me" panose="02000506040000020004" pitchFamily="2" charset="0"/>
              </a:rPr>
              <a:t>Female</a:t>
            </a:r>
          </a:p>
        </p:txBody>
      </p:sp>
      <p:sp>
        <p:nvSpPr>
          <p:cNvPr id="35" name="TextBox 34">
            <a:extLst>
              <a:ext uri="{FF2B5EF4-FFF2-40B4-BE49-F238E27FC236}">
                <a16:creationId xmlns:a16="http://schemas.microsoft.com/office/drawing/2014/main" id="{E9BF5EF7-CE68-4E2D-8820-6A0AEA8E3C27}"/>
              </a:ext>
            </a:extLst>
          </p:cNvPr>
          <p:cNvSpPr txBox="1"/>
          <p:nvPr/>
        </p:nvSpPr>
        <p:spPr>
          <a:xfrm>
            <a:off x="10497660" y="3068582"/>
            <a:ext cx="1036948" cy="338554"/>
          </a:xfrm>
          <a:prstGeom prst="rect">
            <a:avLst/>
          </a:prstGeom>
          <a:noFill/>
        </p:spPr>
        <p:txBody>
          <a:bodyPr wrap="square" rtlCol="0">
            <a:spAutoFit/>
          </a:bodyPr>
          <a:lstStyle/>
          <a:p>
            <a:r>
              <a:rPr lang="en-GB" sz="1600" b="1">
                <a:latin typeface="ING Me" panose="02000506040000020004" pitchFamily="2" charset="0"/>
                <a:cs typeface="ING Me" panose="02000506040000020004" pitchFamily="2" charset="0"/>
              </a:rPr>
              <a:t>Male</a:t>
            </a:r>
          </a:p>
        </p:txBody>
      </p:sp>
      <p:sp>
        <p:nvSpPr>
          <p:cNvPr id="36" name="Rounded Rectangle 11">
            <a:extLst>
              <a:ext uri="{FF2B5EF4-FFF2-40B4-BE49-F238E27FC236}">
                <a16:creationId xmlns:a16="http://schemas.microsoft.com/office/drawing/2014/main" id="{C6DDEB2A-3E2A-406A-A161-2A396C1B0AEF}"/>
              </a:ext>
            </a:extLst>
          </p:cNvPr>
          <p:cNvSpPr/>
          <p:nvPr/>
        </p:nvSpPr>
        <p:spPr>
          <a:xfrm>
            <a:off x="1082666" y="2728311"/>
            <a:ext cx="4064367" cy="324000"/>
          </a:xfrm>
          <a:prstGeom prst="roundRect">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a:solidFill>
                  <a:prstClr val="white"/>
                </a:solidFill>
                <a:cs typeface="Arial" panose="020B0604020202020204" pitchFamily="34" charset="0"/>
              </a:rPr>
              <a:t>Central tendency comparison</a:t>
            </a:r>
          </a:p>
        </p:txBody>
      </p:sp>
      <p:sp>
        <p:nvSpPr>
          <p:cNvPr id="37" name="Chevron 14">
            <a:extLst>
              <a:ext uri="{FF2B5EF4-FFF2-40B4-BE49-F238E27FC236}">
                <a16:creationId xmlns:a16="http://schemas.microsoft.com/office/drawing/2014/main" id="{8982161F-851F-4C30-AAEE-2FF3B67BA548}"/>
              </a:ext>
            </a:extLst>
          </p:cNvPr>
          <p:cNvSpPr/>
          <p:nvPr/>
        </p:nvSpPr>
        <p:spPr>
          <a:xfrm>
            <a:off x="775474" y="2735296"/>
            <a:ext cx="224972" cy="310030"/>
          </a:xfrm>
          <a:prstGeom prst="chevron">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8" name="Rounded Rectangle 11">
            <a:extLst>
              <a:ext uri="{FF2B5EF4-FFF2-40B4-BE49-F238E27FC236}">
                <a16:creationId xmlns:a16="http://schemas.microsoft.com/office/drawing/2014/main" id="{367E3253-BED4-4330-9D53-636D0B613E46}"/>
              </a:ext>
            </a:extLst>
          </p:cNvPr>
          <p:cNvSpPr/>
          <p:nvPr/>
        </p:nvSpPr>
        <p:spPr>
          <a:xfrm>
            <a:off x="1053146" y="3353226"/>
            <a:ext cx="4064363" cy="324000"/>
          </a:xfrm>
          <a:prstGeom prst="roundRect">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a:solidFill>
                  <a:prstClr val="white"/>
                </a:solidFill>
                <a:cs typeface="Arial" panose="020B0604020202020204" pitchFamily="34" charset="0"/>
              </a:rPr>
              <a:t>Cumulative distribution comparison</a:t>
            </a:r>
          </a:p>
        </p:txBody>
      </p:sp>
      <p:sp>
        <p:nvSpPr>
          <p:cNvPr id="39" name="Chevron 14">
            <a:extLst>
              <a:ext uri="{FF2B5EF4-FFF2-40B4-BE49-F238E27FC236}">
                <a16:creationId xmlns:a16="http://schemas.microsoft.com/office/drawing/2014/main" id="{D477BC42-819F-4A93-BA51-D23D32D224FC}"/>
              </a:ext>
            </a:extLst>
          </p:cNvPr>
          <p:cNvSpPr/>
          <p:nvPr/>
        </p:nvSpPr>
        <p:spPr>
          <a:xfrm>
            <a:off x="743330" y="3360211"/>
            <a:ext cx="224972" cy="310030"/>
          </a:xfrm>
          <a:prstGeom prst="chevron">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40" name="Rounded Rectangle 11">
            <a:extLst>
              <a:ext uri="{FF2B5EF4-FFF2-40B4-BE49-F238E27FC236}">
                <a16:creationId xmlns:a16="http://schemas.microsoft.com/office/drawing/2014/main" id="{88856F0B-6A55-433E-9EBA-EE4E12FE42BE}"/>
              </a:ext>
            </a:extLst>
          </p:cNvPr>
          <p:cNvSpPr/>
          <p:nvPr/>
        </p:nvSpPr>
        <p:spPr>
          <a:xfrm>
            <a:off x="1076627" y="3955564"/>
            <a:ext cx="4040879" cy="324000"/>
          </a:xfrm>
          <a:prstGeom prst="roundRect">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a:solidFill>
                  <a:prstClr val="white"/>
                </a:solidFill>
                <a:cs typeface="Arial" panose="020B0604020202020204" pitchFamily="34" charset="0"/>
              </a:rPr>
              <a:t>Distance between distributions</a:t>
            </a:r>
          </a:p>
        </p:txBody>
      </p:sp>
      <p:sp>
        <p:nvSpPr>
          <p:cNvPr id="41" name="Chevron 14">
            <a:extLst>
              <a:ext uri="{FF2B5EF4-FFF2-40B4-BE49-F238E27FC236}">
                <a16:creationId xmlns:a16="http://schemas.microsoft.com/office/drawing/2014/main" id="{0B937E8F-967A-4564-92F2-FA8AC868AD66}"/>
              </a:ext>
            </a:extLst>
          </p:cNvPr>
          <p:cNvSpPr/>
          <p:nvPr/>
        </p:nvSpPr>
        <p:spPr>
          <a:xfrm>
            <a:off x="769435" y="3962549"/>
            <a:ext cx="224972" cy="310030"/>
          </a:xfrm>
          <a:prstGeom prst="chevron">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42" name="Rounded Rectangle 11">
            <a:extLst>
              <a:ext uri="{FF2B5EF4-FFF2-40B4-BE49-F238E27FC236}">
                <a16:creationId xmlns:a16="http://schemas.microsoft.com/office/drawing/2014/main" id="{2D0BE79C-B5C8-41CE-B974-9F7285E00D6A}"/>
              </a:ext>
            </a:extLst>
          </p:cNvPr>
          <p:cNvSpPr/>
          <p:nvPr/>
        </p:nvSpPr>
        <p:spPr>
          <a:xfrm>
            <a:off x="1044484" y="4580479"/>
            <a:ext cx="4073022" cy="324000"/>
          </a:xfrm>
          <a:prstGeom prst="roundRect">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a:solidFill>
                  <a:prstClr val="white"/>
                </a:solidFill>
                <a:cs typeface="Arial" panose="020B0604020202020204" pitchFamily="34" charset="0"/>
              </a:rPr>
              <a:t>Decile comparison in scores</a:t>
            </a:r>
          </a:p>
        </p:txBody>
      </p:sp>
      <p:sp>
        <p:nvSpPr>
          <p:cNvPr id="43" name="Chevron 14">
            <a:extLst>
              <a:ext uri="{FF2B5EF4-FFF2-40B4-BE49-F238E27FC236}">
                <a16:creationId xmlns:a16="http://schemas.microsoft.com/office/drawing/2014/main" id="{D8FAEA5C-DC1E-4CE4-9F4B-793467052BA5}"/>
              </a:ext>
            </a:extLst>
          </p:cNvPr>
          <p:cNvSpPr/>
          <p:nvPr/>
        </p:nvSpPr>
        <p:spPr>
          <a:xfrm>
            <a:off x="737291" y="4587464"/>
            <a:ext cx="224972" cy="310030"/>
          </a:xfrm>
          <a:prstGeom prst="chevron">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1" name="TextBox 50">
            <a:extLst>
              <a:ext uri="{FF2B5EF4-FFF2-40B4-BE49-F238E27FC236}">
                <a16:creationId xmlns:a16="http://schemas.microsoft.com/office/drawing/2014/main" id="{D2CE1C58-2F44-4A0E-877D-271304A4D24E}"/>
              </a:ext>
            </a:extLst>
          </p:cNvPr>
          <p:cNvSpPr txBox="1"/>
          <p:nvPr/>
        </p:nvSpPr>
        <p:spPr>
          <a:xfrm>
            <a:off x="749361" y="1717837"/>
            <a:ext cx="4397674" cy="753840"/>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800" b="0">
                <a:solidFill>
                  <a:srgbClr val="FF6200"/>
                </a:solidFill>
                <a:latin typeface="ING Me" panose="02000506040000020004" pitchFamily="2" charset="0"/>
                <a:cs typeface="ING Me" panose="02000506040000020004" pitchFamily="2" charset="0"/>
              </a:rPr>
              <a:t>Compare sub-groups score distributions</a:t>
            </a:r>
          </a:p>
        </p:txBody>
      </p:sp>
      <p:sp>
        <p:nvSpPr>
          <p:cNvPr id="47" name="TextBox 46">
            <a:extLst>
              <a:ext uri="{FF2B5EF4-FFF2-40B4-BE49-F238E27FC236}">
                <a16:creationId xmlns:a16="http://schemas.microsoft.com/office/drawing/2014/main" id="{1636B00C-AF41-4397-972F-F7D2F9D629F3}"/>
              </a:ext>
            </a:extLst>
          </p:cNvPr>
          <p:cNvSpPr txBox="1"/>
          <p:nvPr/>
        </p:nvSpPr>
        <p:spPr>
          <a:xfrm>
            <a:off x="7207705" y="2139885"/>
            <a:ext cx="1728905" cy="378095"/>
          </a:xfrm>
          <a:prstGeom prst="rect">
            <a:avLst/>
          </a:prstGeom>
          <a:noFill/>
        </p:spPr>
        <p:txBody>
          <a:bodyPr wrap="square" rtlCol="0">
            <a:spAutoFit/>
          </a:bodyPr>
          <a:lstStyle/>
          <a:p>
            <a:pPr algn="ctr"/>
            <a:r>
              <a:rPr lang="en-GB">
                <a:latin typeface="ING Me" panose="02000506040000020004" pitchFamily="2" charset="0"/>
                <a:cs typeface="ING Me" panose="02000506040000020004" pitchFamily="2" charset="0"/>
              </a:rPr>
              <a:t>Difference</a:t>
            </a:r>
          </a:p>
        </p:txBody>
      </p:sp>
      <p:sp>
        <p:nvSpPr>
          <p:cNvPr id="33" name="Slide Number Placeholder 4">
            <a:extLst>
              <a:ext uri="{FF2B5EF4-FFF2-40B4-BE49-F238E27FC236}">
                <a16:creationId xmlns:a16="http://schemas.microsoft.com/office/drawing/2014/main" id="{9FF5B5D4-6FA4-4805-8343-92C1B6974EB4}"/>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11</a:t>
            </a:fld>
            <a:endParaRPr lang="en-GB" sz="1000">
              <a:solidFill>
                <a:srgbClr val="000000"/>
              </a:solidFill>
              <a:latin typeface="ING Me"/>
            </a:endParaRPr>
          </a:p>
        </p:txBody>
      </p:sp>
    </p:spTree>
    <p:extLst>
      <p:ext uri="{BB962C8B-B14F-4D97-AF65-F5344CB8AC3E}">
        <p14:creationId xmlns:p14="http://schemas.microsoft.com/office/powerpoint/2010/main" val="197379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35518D-3552-C4B7-C40C-70BF0DF2B249}"/>
              </a:ext>
            </a:extLst>
          </p:cNvPr>
          <p:cNvSpPr/>
          <p:nvPr/>
        </p:nvSpPr>
        <p:spPr>
          <a:xfrm>
            <a:off x="148045" y="1294681"/>
            <a:ext cx="11895908" cy="2704018"/>
          </a:xfrm>
          <a:prstGeom prst="rect">
            <a:avLst/>
          </a:prstGeom>
          <a:solidFill>
            <a:schemeClr val="bg1">
              <a:lumMod val="95000"/>
              <a:alpha val="89804"/>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2A080-DA64-4F5C-9131-47EB793B4410}" type="slidenum">
              <a:rPr kumimoji="0" lang="en-GB" sz="1000" b="0" i="0" u="none" strike="noStrike" kern="1200" cap="none" spc="0" normalizeH="0" baseline="0" noProof="0" smtClean="0">
                <a:ln>
                  <a:noFill/>
                </a:ln>
                <a:solidFill>
                  <a:srgbClr val="000000"/>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a:ln>
                <a:noFill/>
              </a:ln>
              <a:solidFill>
                <a:srgbClr val="000000"/>
              </a:solidFill>
              <a:effectLst/>
              <a:uLnTx/>
              <a:uFillTx/>
              <a:latin typeface="ING Me"/>
              <a:ea typeface="+mn-ea"/>
              <a:cs typeface="+mn-cs"/>
            </a:endParaRPr>
          </a:p>
        </p:txBody>
      </p:sp>
      <p:cxnSp>
        <p:nvCxnSpPr>
          <p:cNvPr id="6" name="Łącznik prosty 15">
            <a:extLst>
              <a:ext uri="{FF2B5EF4-FFF2-40B4-BE49-F238E27FC236}">
                <a16:creationId xmlns:a16="http://schemas.microsoft.com/office/drawing/2014/main" id="{30B4B7AC-36F8-4488-BEAA-7F70F14763BA}"/>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9" name="Content Placeholder 3">
            <a:extLst>
              <a:ext uri="{FF2B5EF4-FFF2-40B4-BE49-F238E27FC236}">
                <a16:creationId xmlns:a16="http://schemas.microsoft.com/office/drawing/2014/main" id="{E6E4D1FC-FE81-4A4D-B1DA-5CD8DCA7FC99}"/>
              </a:ext>
            </a:extLst>
          </p:cNvPr>
          <p:cNvPicPr>
            <a:picLocks noChangeAspect="1"/>
          </p:cNvPicPr>
          <p:nvPr/>
        </p:nvPicPr>
        <p:blipFill>
          <a:blip r:embed="rId3"/>
          <a:stretch>
            <a:fillRect/>
          </a:stretch>
        </p:blipFill>
        <p:spPr>
          <a:xfrm>
            <a:off x="1853037" y="6197497"/>
            <a:ext cx="963028" cy="456389"/>
          </a:xfrm>
          <a:prstGeom prst="rect">
            <a:avLst/>
          </a:prstGeom>
        </p:spPr>
      </p:pic>
      <p:sp>
        <p:nvSpPr>
          <p:cNvPr id="16" name="Title 6">
            <a:extLst>
              <a:ext uri="{FF2B5EF4-FFF2-40B4-BE49-F238E27FC236}">
                <a16:creationId xmlns:a16="http://schemas.microsoft.com/office/drawing/2014/main" id="{9D2026A5-0237-4E1E-BE9D-97D73F976AA9}"/>
              </a:ext>
            </a:extLst>
          </p:cNvPr>
          <p:cNvSpPr txBox="1">
            <a:spLocks/>
          </p:cNvSpPr>
          <p:nvPr/>
        </p:nvSpPr>
        <p:spPr>
          <a:xfrm>
            <a:off x="659008" y="17499"/>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solidFill>
                  <a:srgbClr val="FF6200"/>
                </a:solidFill>
                <a:latin typeface="ING Me" panose="02000506040000020004" pitchFamily="2" charset="0"/>
                <a:cs typeface="ING Me" pitchFamily="2" charset="0"/>
              </a:rPr>
              <a:t>Where do biases come from?</a:t>
            </a:r>
          </a:p>
        </p:txBody>
      </p:sp>
      <p:sp>
        <p:nvSpPr>
          <p:cNvPr id="2" name="Rectangle 1">
            <a:extLst>
              <a:ext uri="{FF2B5EF4-FFF2-40B4-BE49-F238E27FC236}">
                <a16:creationId xmlns:a16="http://schemas.microsoft.com/office/drawing/2014/main" id="{71FAFD89-FFD7-471B-724D-17BEE107C644}"/>
              </a:ext>
            </a:extLst>
          </p:cNvPr>
          <p:cNvSpPr>
            <a:spLocks noChangeAspect="1"/>
          </p:cNvSpPr>
          <p:nvPr/>
        </p:nvSpPr>
        <p:spPr>
          <a:xfrm>
            <a:off x="287375" y="1410799"/>
            <a:ext cx="3762103" cy="2059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36000" algn="ctr">
              <a:lnSpc>
                <a:spcPct val="150000"/>
              </a:lnSpc>
            </a:pPr>
            <a:r>
              <a:rPr lang="en-GB" sz="1600" b="1" dirty="0">
                <a:solidFill>
                  <a:schemeClr val="accent5"/>
                </a:solidFill>
              </a:rPr>
              <a:t>Historical Bias</a:t>
            </a:r>
          </a:p>
          <a:p>
            <a:pPr marL="36000" algn="just">
              <a:lnSpc>
                <a:spcPct val="150000"/>
              </a:lnSpc>
            </a:pPr>
            <a:r>
              <a:rPr lang="en-GB" sz="1300" dirty="0">
                <a:solidFill>
                  <a:schemeClr val="tx1"/>
                </a:solidFill>
              </a:rPr>
              <a:t>Over-time, certain groups could have been </a:t>
            </a:r>
            <a:r>
              <a:rPr lang="en-GB" sz="1300" b="1" dirty="0">
                <a:solidFill>
                  <a:schemeClr val="tx1"/>
                </a:solidFill>
              </a:rPr>
              <a:t>marginalized</a:t>
            </a:r>
            <a:r>
              <a:rPr lang="en-GB" sz="1300" dirty="0">
                <a:solidFill>
                  <a:schemeClr val="tx1"/>
                </a:solidFill>
              </a:rPr>
              <a:t> – their access to credit could have been limited; this may cause for ex, </a:t>
            </a:r>
            <a:r>
              <a:rPr lang="en-GB" sz="1300" b="1" dirty="0">
                <a:solidFill>
                  <a:schemeClr val="tx1"/>
                </a:solidFill>
              </a:rPr>
              <a:t>differences in target rates</a:t>
            </a:r>
            <a:r>
              <a:rPr lang="en-GB" sz="1300" dirty="0">
                <a:solidFill>
                  <a:schemeClr val="tx1"/>
                </a:solidFill>
              </a:rPr>
              <a:t> leading to potential perpetuation of such biases.</a:t>
            </a:r>
          </a:p>
        </p:txBody>
      </p:sp>
      <p:sp>
        <p:nvSpPr>
          <p:cNvPr id="7" name="Rectangle 6">
            <a:extLst>
              <a:ext uri="{FF2B5EF4-FFF2-40B4-BE49-F238E27FC236}">
                <a16:creationId xmlns:a16="http://schemas.microsoft.com/office/drawing/2014/main" id="{448C6D37-AF1F-DFF0-F2A5-ACAC5542D85D}"/>
              </a:ext>
            </a:extLst>
          </p:cNvPr>
          <p:cNvSpPr>
            <a:spLocks noChangeAspect="1"/>
          </p:cNvSpPr>
          <p:nvPr/>
        </p:nvSpPr>
        <p:spPr>
          <a:xfrm>
            <a:off x="4219304" y="1561752"/>
            <a:ext cx="3762103" cy="2059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36000" algn="ctr">
              <a:lnSpc>
                <a:spcPct val="150000"/>
              </a:lnSpc>
            </a:pPr>
            <a:r>
              <a:rPr lang="en-GB" sz="1600" b="1" dirty="0">
                <a:solidFill>
                  <a:schemeClr val="accent5"/>
                </a:solidFill>
              </a:rPr>
              <a:t>Representation</a:t>
            </a:r>
            <a:r>
              <a:rPr lang="en-GB" sz="1600" b="1" dirty="0">
                <a:solidFill>
                  <a:schemeClr val="tx2"/>
                </a:solidFill>
              </a:rPr>
              <a:t> </a:t>
            </a:r>
            <a:r>
              <a:rPr lang="en-GB" sz="1600" b="1" dirty="0">
                <a:solidFill>
                  <a:schemeClr val="accent5"/>
                </a:solidFill>
              </a:rPr>
              <a:t>Bias</a:t>
            </a:r>
          </a:p>
          <a:p>
            <a:pPr marL="36000" algn="just">
              <a:lnSpc>
                <a:spcPct val="150000"/>
              </a:lnSpc>
            </a:pPr>
            <a:r>
              <a:rPr lang="en-GB" sz="1300" dirty="0">
                <a:solidFill>
                  <a:schemeClr val="tx1"/>
                </a:solidFill>
              </a:rPr>
              <a:t>It is possible that the modelling data may not </a:t>
            </a:r>
            <a:r>
              <a:rPr lang="en-GB" sz="1300" b="1" dirty="0">
                <a:solidFill>
                  <a:schemeClr val="tx1"/>
                </a:solidFill>
              </a:rPr>
              <a:t>represent all groups equally</a:t>
            </a:r>
            <a:r>
              <a:rPr lang="en-GB" sz="1300" dirty="0">
                <a:solidFill>
                  <a:schemeClr val="tx1"/>
                </a:solidFill>
              </a:rPr>
              <a:t>. In such cases of majority-minority bifurcation, models may do </a:t>
            </a:r>
            <a:r>
              <a:rPr lang="en-GB" sz="1300" b="1" dirty="0">
                <a:solidFill>
                  <a:schemeClr val="tx1"/>
                </a:solidFill>
              </a:rPr>
              <a:t>better for the majority</a:t>
            </a:r>
            <a:r>
              <a:rPr lang="en-GB" sz="1300" dirty="0">
                <a:solidFill>
                  <a:schemeClr val="tx1"/>
                </a:solidFill>
              </a:rPr>
              <a:t> in favour of achieving </a:t>
            </a:r>
            <a:r>
              <a:rPr lang="en-GB" sz="1300" b="1" dirty="0">
                <a:solidFill>
                  <a:schemeClr val="tx1"/>
                </a:solidFill>
              </a:rPr>
              <a:t>higher overall accuracy</a:t>
            </a:r>
            <a:r>
              <a:rPr lang="en-GB" sz="1300" dirty="0">
                <a:solidFill>
                  <a:schemeClr val="tx1"/>
                </a:solidFill>
              </a:rPr>
              <a:t> (often the goal of training).</a:t>
            </a:r>
          </a:p>
        </p:txBody>
      </p:sp>
      <p:sp>
        <p:nvSpPr>
          <p:cNvPr id="10" name="Rectangle 9">
            <a:extLst>
              <a:ext uri="{FF2B5EF4-FFF2-40B4-BE49-F238E27FC236}">
                <a16:creationId xmlns:a16="http://schemas.microsoft.com/office/drawing/2014/main" id="{659ACCEA-4047-A779-34EC-D437587BF021}"/>
              </a:ext>
            </a:extLst>
          </p:cNvPr>
          <p:cNvSpPr>
            <a:spLocks noChangeAspect="1"/>
          </p:cNvSpPr>
          <p:nvPr/>
        </p:nvSpPr>
        <p:spPr>
          <a:xfrm>
            <a:off x="8142519" y="1559044"/>
            <a:ext cx="3762103" cy="2059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36000" algn="ctr">
              <a:lnSpc>
                <a:spcPct val="150000"/>
              </a:lnSpc>
            </a:pPr>
            <a:r>
              <a:rPr lang="en-GB" sz="1600" b="1" dirty="0">
                <a:solidFill>
                  <a:schemeClr val="accent5"/>
                </a:solidFill>
              </a:rPr>
              <a:t>Proxy</a:t>
            </a:r>
            <a:r>
              <a:rPr lang="en-GB" sz="1600" b="1" dirty="0">
                <a:solidFill>
                  <a:schemeClr val="tx2"/>
                </a:solidFill>
              </a:rPr>
              <a:t> </a:t>
            </a:r>
            <a:r>
              <a:rPr lang="en-GB" sz="1600" b="1" dirty="0">
                <a:solidFill>
                  <a:schemeClr val="accent5"/>
                </a:solidFill>
              </a:rPr>
              <a:t>Variables</a:t>
            </a:r>
          </a:p>
          <a:p>
            <a:pPr marL="36000" algn="just">
              <a:lnSpc>
                <a:spcPct val="150000"/>
              </a:lnSpc>
            </a:pPr>
            <a:r>
              <a:rPr lang="en-GB" sz="1300" dirty="0">
                <a:solidFill>
                  <a:schemeClr val="tx1"/>
                </a:solidFill>
              </a:rPr>
              <a:t>Even when we do not have sensitive attributes such as </a:t>
            </a:r>
            <a:r>
              <a:rPr lang="en-GB" sz="1300" b="1" dirty="0">
                <a:solidFill>
                  <a:schemeClr val="tx1"/>
                </a:solidFill>
              </a:rPr>
              <a:t>gender, race, country of origin, religion</a:t>
            </a:r>
            <a:r>
              <a:rPr lang="en-GB" sz="1300" dirty="0">
                <a:solidFill>
                  <a:schemeClr val="tx1"/>
                </a:solidFill>
              </a:rPr>
              <a:t>, etc, in our models -  we could still be including </a:t>
            </a:r>
            <a:r>
              <a:rPr lang="en-GB" sz="1300" b="1" dirty="0">
                <a:solidFill>
                  <a:schemeClr val="tx1"/>
                </a:solidFill>
              </a:rPr>
              <a:t>certain features that could associate with sensitive groups</a:t>
            </a:r>
            <a:r>
              <a:rPr lang="en-GB" sz="1300" dirty="0">
                <a:solidFill>
                  <a:schemeClr val="tx1"/>
                </a:solidFill>
              </a:rPr>
              <a:t>. Using such variables is an equal source of model discrimination. </a:t>
            </a:r>
          </a:p>
        </p:txBody>
      </p:sp>
      <p:cxnSp>
        <p:nvCxnSpPr>
          <p:cNvPr id="12" name="Straight Connector 11">
            <a:extLst>
              <a:ext uri="{FF2B5EF4-FFF2-40B4-BE49-F238E27FC236}">
                <a16:creationId xmlns:a16="http://schemas.microsoft.com/office/drawing/2014/main" id="{AD7BD591-CEC1-15B7-D3FF-4D3588A5EFCD}"/>
              </a:ext>
            </a:extLst>
          </p:cNvPr>
          <p:cNvCxnSpPr/>
          <p:nvPr/>
        </p:nvCxnSpPr>
        <p:spPr>
          <a:xfrm>
            <a:off x="4136571" y="1447081"/>
            <a:ext cx="0" cy="2304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9670B8-D68B-FF99-FB50-3C64E9639329}"/>
              </a:ext>
            </a:extLst>
          </p:cNvPr>
          <p:cNvCxnSpPr/>
          <p:nvPr/>
        </p:nvCxnSpPr>
        <p:spPr>
          <a:xfrm>
            <a:off x="8059787" y="1447081"/>
            <a:ext cx="0" cy="2304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B04F463-51C9-A81B-9EEB-4555935D5286}"/>
              </a:ext>
            </a:extLst>
          </p:cNvPr>
          <p:cNvSpPr txBox="1"/>
          <p:nvPr/>
        </p:nvSpPr>
        <p:spPr>
          <a:xfrm>
            <a:off x="148046" y="4103552"/>
            <a:ext cx="3988526" cy="1080000"/>
          </a:xfrm>
          <a:prstGeom prst="rect">
            <a:avLst/>
          </a:prstGeom>
          <a:solidFill>
            <a:schemeClr val="tx2">
              <a:lumMod val="20000"/>
              <a:lumOff val="80000"/>
            </a:schemeClr>
          </a:solidFill>
        </p:spPr>
        <p:txBody>
          <a:bodyPr wrap="square" lIns="36000" tIns="36000" rIns="36000" bIns="36000" rtlCol="0" anchor="ctr">
            <a:noAutofit/>
          </a:bodyPr>
          <a:lstStyle/>
          <a:p>
            <a:pPr algn="just"/>
            <a:r>
              <a:rPr lang="en-GB" sz="1100" i="1" dirty="0"/>
              <a:t>“The Amazon recruitment model even penalized the word ‘woman’, reflecting the unfair practice of rejecting women in favour of men.”</a:t>
            </a:r>
          </a:p>
        </p:txBody>
      </p:sp>
      <p:sp>
        <p:nvSpPr>
          <p:cNvPr id="25" name="TextBox 24">
            <a:extLst>
              <a:ext uri="{FF2B5EF4-FFF2-40B4-BE49-F238E27FC236}">
                <a16:creationId xmlns:a16="http://schemas.microsoft.com/office/drawing/2014/main" id="{D0345862-E457-20EF-2B1A-76D06149298C}"/>
              </a:ext>
            </a:extLst>
          </p:cNvPr>
          <p:cNvSpPr txBox="1"/>
          <p:nvPr/>
        </p:nvSpPr>
        <p:spPr>
          <a:xfrm>
            <a:off x="4188856" y="4103552"/>
            <a:ext cx="3901433" cy="1080000"/>
          </a:xfrm>
          <a:prstGeom prst="rect">
            <a:avLst/>
          </a:prstGeom>
          <a:solidFill>
            <a:schemeClr val="accent4">
              <a:lumMod val="20000"/>
              <a:lumOff val="80000"/>
            </a:schemeClr>
          </a:solidFill>
        </p:spPr>
        <p:txBody>
          <a:bodyPr wrap="square" lIns="36000" tIns="36000" rIns="36000" bIns="36000" rtlCol="0" anchor="ctr">
            <a:noAutofit/>
          </a:bodyPr>
          <a:lstStyle/>
          <a:p>
            <a:pPr algn="just"/>
            <a:r>
              <a:rPr lang="en-GB" sz="1100" i="1" dirty="0"/>
              <a:t>“ImageNet is a large dataset that is used for image recognition. Since most of the pictures come from North America and Europe, the models trained on such a data do poorly for people from Asian countries.”</a:t>
            </a:r>
          </a:p>
        </p:txBody>
      </p:sp>
      <p:sp>
        <p:nvSpPr>
          <p:cNvPr id="26" name="TextBox 25">
            <a:extLst>
              <a:ext uri="{FF2B5EF4-FFF2-40B4-BE49-F238E27FC236}">
                <a16:creationId xmlns:a16="http://schemas.microsoft.com/office/drawing/2014/main" id="{41A66C53-D542-359F-304E-2DBB286B68C1}"/>
              </a:ext>
            </a:extLst>
          </p:cNvPr>
          <p:cNvSpPr txBox="1"/>
          <p:nvPr/>
        </p:nvSpPr>
        <p:spPr>
          <a:xfrm>
            <a:off x="8142520" y="4104985"/>
            <a:ext cx="3901433" cy="1080000"/>
          </a:xfrm>
          <a:prstGeom prst="rect">
            <a:avLst/>
          </a:prstGeom>
          <a:solidFill>
            <a:schemeClr val="accent6">
              <a:lumMod val="20000"/>
              <a:lumOff val="80000"/>
            </a:schemeClr>
          </a:solidFill>
        </p:spPr>
        <p:txBody>
          <a:bodyPr wrap="square" lIns="36000" tIns="36000" rIns="36000" bIns="36000" rtlCol="0" anchor="ctr">
            <a:noAutofit/>
          </a:bodyPr>
          <a:lstStyle/>
          <a:p>
            <a:pPr algn="just"/>
            <a:r>
              <a:rPr lang="en-GB" sz="1100" i="1" dirty="0"/>
              <a:t>“Wherever you live in Cape Town, South Africa, your address is very indicative of your race. Zip codes in a model could result in racial discrimination. It is obvious that someone’s location should not change their risk just like race won’t”</a:t>
            </a:r>
          </a:p>
        </p:txBody>
      </p:sp>
      <p:pic>
        <p:nvPicPr>
          <p:cNvPr id="38" name="Graphic 37" descr="Badge 1 with solid fill">
            <a:extLst>
              <a:ext uri="{FF2B5EF4-FFF2-40B4-BE49-F238E27FC236}">
                <a16:creationId xmlns:a16="http://schemas.microsoft.com/office/drawing/2014/main" id="{68A1CFDF-4B2E-3281-7E0C-2CE117FE1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8654" y="5400165"/>
            <a:ext cx="360000" cy="360000"/>
          </a:xfrm>
          <a:prstGeom prst="rect">
            <a:avLst/>
          </a:prstGeom>
        </p:spPr>
      </p:pic>
      <p:pic>
        <p:nvPicPr>
          <p:cNvPr id="40" name="Graphic 39" descr="Badge with solid fill">
            <a:extLst>
              <a:ext uri="{FF2B5EF4-FFF2-40B4-BE49-F238E27FC236}">
                <a16:creationId xmlns:a16="http://schemas.microsoft.com/office/drawing/2014/main" id="{D66DA480-32EB-F7B7-4068-316F82A16F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0" y="5400165"/>
            <a:ext cx="360000" cy="360000"/>
          </a:xfrm>
          <a:prstGeom prst="rect">
            <a:avLst/>
          </a:prstGeom>
        </p:spPr>
      </p:pic>
      <p:pic>
        <p:nvPicPr>
          <p:cNvPr id="42" name="Graphic 41" descr="Badge 3 with solid fill">
            <a:extLst>
              <a:ext uri="{FF2B5EF4-FFF2-40B4-BE49-F238E27FC236}">
                <a16:creationId xmlns:a16="http://schemas.microsoft.com/office/drawing/2014/main" id="{E17EC03D-3498-ECB2-8EFF-7DCF093AE0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36036" y="5400165"/>
            <a:ext cx="360000" cy="360000"/>
          </a:xfrm>
          <a:prstGeom prst="rect">
            <a:avLst/>
          </a:prstGeom>
        </p:spPr>
      </p:pic>
      <p:sp>
        <p:nvSpPr>
          <p:cNvPr id="3" name="TextBox 2">
            <a:extLst>
              <a:ext uri="{FF2B5EF4-FFF2-40B4-BE49-F238E27FC236}">
                <a16:creationId xmlns:a16="http://schemas.microsoft.com/office/drawing/2014/main" id="{951F3986-EC1B-E59A-2C6C-3B8363F32E5B}"/>
              </a:ext>
            </a:extLst>
          </p:cNvPr>
          <p:cNvSpPr txBox="1"/>
          <p:nvPr/>
        </p:nvSpPr>
        <p:spPr>
          <a:xfrm>
            <a:off x="737291" y="634121"/>
            <a:ext cx="10442575"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The causes of bias usually come from within the process (data, techniques, features, etc)</a:t>
            </a:r>
          </a:p>
        </p:txBody>
      </p:sp>
    </p:spTree>
    <p:extLst>
      <p:ext uri="{BB962C8B-B14F-4D97-AF65-F5344CB8AC3E}">
        <p14:creationId xmlns:p14="http://schemas.microsoft.com/office/powerpoint/2010/main" val="41463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249"/>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49"/>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249"/>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249"/>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249"/>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249"/>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249"/>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ild wearing martial arts uniform, tying orange martial arts belt with both hands">
            <a:extLst>
              <a:ext uri="{FF2B5EF4-FFF2-40B4-BE49-F238E27FC236}">
                <a16:creationId xmlns:a16="http://schemas.microsoft.com/office/drawing/2014/main" id="{888A66D8-81D9-F01C-C952-FBA16BA5491C}"/>
              </a:ext>
            </a:extLst>
          </p:cNvPr>
          <p:cNvPicPr>
            <a:picLocks noChangeAspect="1"/>
          </p:cNvPicPr>
          <p:nvPr/>
        </p:nvPicPr>
        <p:blipFill>
          <a:blip r:embed="rId2"/>
          <a:stretch>
            <a:fillRect/>
          </a:stretch>
        </p:blipFill>
        <p:spPr>
          <a:xfrm>
            <a:off x="2506" y="0"/>
            <a:ext cx="10160397" cy="6858000"/>
          </a:xfrm>
          <a:prstGeom prst="rect">
            <a:avLst/>
          </a:prstGeom>
        </p:spPr>
      </p:pic>
      <p:sp>
        <p:nvSpPr>
          <p:cNvPr id="4" name="Rectangle: Rounded Corners 3">
            <a:extLst>
              <a:ext uri="{FF2B5EF4-FFF2-40B4-BE49-F238E27FC236}">
                <a16:creationId xmlns:a16="http://schemas.microsoft.com/office/drawing/2014/main" id="{86B1CB84-5A1E-12D2-565D-540F3DDAABA8}"/>
              </a:ext>
            </a:extLst>
          </p:cNvPr>
          <p:cNvSpPr/>
          <p:nvPr/>
        </p:nvSpPr>
        <p:spPr>
          <a:xfrm>
            <a:off x="4754881" y="757645"/>
            <a:ext cx="7184571" cy="67926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How to mitigate bias in models?</a:t>
            </a:r>
          </a:p>
        </p:txBody>
      </p:sp>
    </p:spTree>
    <p:extLst>
      <p:ext uri="{BB962C8B-B14F-4D97-AF65-F5344CB8AC3E}">
        <p14:creationId xmlns:p14="http://schemas.microsoft.com/office/powerpoint/2010/main" val="4192717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10EC37-929D-80CC-A844-6ABF56302B09}"/>
              </a:ext>
            </a:extLst>
          </p:cNvPr>
          <p:cNvSpPr>
            <a:spLocks noGrp="1"/>
          </p:cNvSpPr>
          <p:nvPr>
            <p:ph type="sldNum" sz="quarter" idx="12"/>
          </p:nvPr>
        </p:nvSpPr>
        <p:spPr/>
        <p:txBody>
          <a:bodyPr/>
          <a:lstStyle/>
          <a:p>
            <a:fld id="{1A076B6A-A9D5-4ABA-9939-A832AC87749F}" type="slidenum">
              <a:rPr lang="pl-PL" smtClean="0"/>
              <a:t>14</a:t>
            </a:fld>
            <a:endParaRPr lang="pl-PL"/>
          </a:p>
        </p:txBody>
      </p:sp>
      <p:sp>
        <p:nvSpPr>
          <p:cNvPr id="5" name="TextBox 4">
            <a:extLst>
              <a:ext uri="{FF2B5EF4-FFF2-40B4-BE49-F238E27FC236}">
                <a16:creationId xmlns:a16="http://schemas.microsoft.com/office/drawing/2014/main" id="{57F40285-A422-CD31-B763-1045C194A6D3}"/>
              </a:ext>
            </a:extLst>
          </p:cNvPr>
          <p:cNvSpPr txBox="1"/>
          <p:nvPr/>
        </p:nvSpPr>
        <p:spPr>
          <a:xfrm>
            <a:off x="737291" y="634121"/>
            <a:ext cx="10442575"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A simply proposed solution to </a:t>
            </a:r>
            <a:r>
              <a:rPr lang="en-GB" sz="2000" b="1" dirty="0">
                <a:solidFill>
                  <a:srgbClr val="A5A5A5"/>
                </a:solidFill>
                <a:latin typeface="ING Me" panose="02000506040000020004" pitchFamily="2" charset="0"/>
                <a:cs typeface="ING Me" panose="02000506040000020004" pitchFamily="2" charset="0"/>
              </a:rPr>
              <a:t>remove protective attributes</a:t>
            </a:r>
            <a:r>
              <a:rPr lang="en-GB" sz="2000" dirty="0">
                <a:solidFill>
                  <a:srgbClr val="A5A5A5"/>
                </a:solidFill>
                <a:latin typeface="ING Me" panose="02000506040000020004" pitchFamily="2" charset="0"/>
                <a:cs typeface="ING Me" panose="02000506040000020004" pitchFamily="2" charset="0"/>
              </a:rPr>
              <a:t> may </a:t>
            </a:r>
            <a:r>
              <a:rPr lang="en-GB" sz="2000" b="1" dirty="0">
                <a:solidFill>
                  <a:srgbClr val="A5A5A5"/>
                </a:solidFill>
                <a:latin typeface="ING Me" panose="02000506040000020004" pitchFamily="2" charset="0"/>
                <a:cs typeface="ING Me" panose="02000506040000020004" pitchFamily="2" charset="0"/>
              </a:rPr>
              <a:t>not</a:t>
            </a:r>
            <a:r>
              <a:rPr lang="en-GB" sz="2000" dirty="0">
                <a:solidFill>
                  <a:srgbClr val="A5A5A5"/>
                </a:solidFill>
                <a:latin typeface="ING Me" panose="02000506040000020004" pitchFamily="2" charset="0"/>
                <a:cs typeface="ING Me" panose="02000506040000020004" pitchFamily="2" charset="0"/>
              </a:rPr>
              <a:t> be effective</a:t>
            </a:r>
          </a:p>
        </p:txBody>
      </p:sp>
      <p:sp>
        <p:nvSpPr>
          <p:cNvPr id="6" name="Rectangle 5">
            <a:extLst>
              <a:ext uri="{FF2B5EF4-FFF2-40B4-BE49-F238E27FC236}">
                <a16:creationId xmlns:a16="http://schemas.microsoft.com/office/drawing/2014/main" id="{A4DE6C0B-D0EA-C574-AE55-F3761FEDD680}"/>
              </a:ext>
            </a:extLst>
          </p:cNvPr>
          <p:cNvSpPr/>
          <p:nvPr/>
        </p:nvSpPr>
        <p:spPr>
          <a:xfrm>
            <a:off x="659008" y="1053724"/>
            <a:ext cx="10873955" cy="1166951"/>
          </a:xfrm>
          <a:prstGeom prst="rect">
            <a:avLst/>
          </a:prstGeom>
          <a:solidFill>
            <a:srgbClr val="525199">
              <a:alpha val="89804"/>
            </a:srgb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just">
              <a:lnSpc>
                <a:spcPct val="90000"/>
              </a:lnSpc>
            </a:pPr>
            <a:r>
              <a:rPr lang="en-GB" sz="1200" b="1" dirty="0">
                <a:solidFill>
                  <a:schemeClr val="bg1"/>
                </a:solidFill>
              </a:rPr>
              <a:t>Let’s start with a short story</a:t>
            </a:r>
          </a:p>
          <a:p>
            <a:pPr algn="just">
              <a:lnSpc>
                <a:spcPct val="90000"/>
              </a:lnSpc>
            </a:pPr>
            <a:endParaRPr lang="en-GB" sz="1200" dirty="0">
              <a:solidFill>
                <a:schemeClr val="bg1"/>
              </a:solidFill>
            </a:endParaRPr>
          </a:p>
          <a:p>
            <a:pPr marL="72000" indent="457200" algn="just">
              <a:lnSpc>
                <a:spcPct val="90000"/>
              </a:lnSpc>
            </a:pPr>
            <a:r>
              <a:rPr lang="en-GB" sz="1200" dirty="0">
                <a:solidFill>
                  <a:schemeClr val="bg1"/>
                </a:solidFill>
              </a:rPr>
              <a:t>“</a:t>
            </a:r>
            <a:r>
              <a:rPr lang="en-GB" sz="1200" i="1" dirty="0">
                <a:solidFill>
                  <a:schemeClr val="bg1"/>
                </a:solidFill>
              </a:rPr>
              <a:t>In the 1950s, the Boston Symphony Orchestra instituted “blind” auditions to combat implicit bias against women. They had hoped to be able to successfully put candidates behind a screen (so that gender is not visible) to eliminate any biased judgments. To the surprise of many, this initial “blindness” policy was not as blind as expected. A candidate’s gender was still showing up in the sound of their shoes (such as click of high-heels) as they walked behind the screen. This sound became a proxy for gender, and rendered the exercise fruitless.</a:t>
            </a:r>
            <a:r>
              <a:rPr lang="en-GB" sz="1200" dirty="0">
                <a:solidFill>
                  <a:schemeClr val="bg1"/>
                </a:solidFill>
              </a:rPr>
              <a:t>”</a:t>
            </a:r>
          </a:p>
        </p:txBody>
      </p:sp>
      <p:sp>
        <p:nvSpPr>
          <p:cNvPr id="9" name="Title 6">
            <a:extLst>
              <a:ext uri="{FF2B5EF4-FFF2-40B4-BE49-F238E27FC236}">
                <a16:creationId xmlns:a16="http://schemas.microsoft.com/office/drawing/2014/main" id="{9D38C9CF-D9BD-6E85-9281-67145623BD88}"/>
              </a:ext>
            </a:extLst>
          </p:cNvPr>
          <p:cNvSpPr txBox="1">
            <a:spLocks/>
          </p:cNvSpPr>
          <p:nvPr/>
        </p:nvSpPr>
        <p:spPr>
          <a:xfrm>
            <a:off x="659008" y="17499"/>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solidFill>
                  <a:srgbClr val="FF6200"/>
                </a:solidFill>
                <a:latin typeface="ING Me" panose="02000506040000020004" pitchFamily="2" charset="0"/>
                <a:cs typeface="ING Me" pitchFamily="2" charset="0"/>
              </a:rPr>
              <a:t>Suppress the protective attributes</a:t>
            </a:r>
          </a:p>
        </p:txBody>
      </p:sp>
      <p:sp>
        <p:nvSpPr>
          <p:cNvPr id="10" name="Rectangle 9">
            <a:extLst>
              <a:ext uri="{FF2B5EF4-FFF2-40B4-BE49-F238E27FC236}">
                <a16:creationId xmlns:a16="http://schemas.microsoft.com/office/drawing/2014/main" id="{41C6371E-615C-AE7B-26DC-883F8803565C}"/>
              </a:ext>
            </a:extLst>
          </p:cNvPr>
          <p:cNvSpPr/>
          <p:nvPr/>
        </p:nvSpPr>
        <p:spPr>
          <a:xfrm>
            <a:off x="670559" y="2259845"/>
            <a:ext cx="5402157" cy="37950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11" name="Rectangle 10">
            <a:extLst>
              <a:ext uri="{FF2B5EF4-FFF2-40B4-BE49-F238E27FC236}">
                <a16:creationId xmlns:a16="http://schemas.microsoft.com/office/drawing/2014/main" id="{AA5A35C2-BD20-BE13-2D93-4D0CBBA43E03}"/>
              </a:ext>
            </a:extLst>
          </p:cNvPr>
          <p:cNvSpPr/>
          <p:nvPr/>
        </p:nvSpPr>
        <p:spPr>
          <a:xfrm>
            <a:off x="6106227" y="2259847"/>
            <a:ext cx="5426736" cy="3795083"/>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pic>
        <p:nvPicPr>
          <p:cNvPr id="12" name="Picture 11">
            <a:extLst>
              <a:ext uri="{FF2B5EF4-FFF2-40B4-BE49-F238E27FC236}">
                <a16:creationId xmlns:a16="http://schemas.microsoft.com/office/drawing/2014/main" id="{AFC28729-CF6C-77C4-6ECE-05DA806AA000}"/>
              </a:ext>
            </a:extLst>
          </p:cNvPr>
          <p:cNvPicPr>
            <a:picLocks noChangeAspect="1"/>
          </p:cNvPicPr>
          <p:nvPr/>
        </p:nvPicPr>
        <p:blipFill>
          <a:blip r:embed="rId2"/>
          <a:stretch>
            <a:fillRect/>
          </a:stretch>
        </p:blipFill>
        <p:spPr>
          <a:xfrm>
            <a:off x="2327687" y="2324273"/>
            <a:ext cx="1963656" cy="937979"/>
          </a:xfrm>
          <a:prstGeom prst="rect">
            <a:avLst/>
          </a:prstGeom>
        </p:spPr>
      </p:pic>
      <p:sp>
        <p:nvSpPr>
          <p:cNvPr id="13" name="TextBox 12">
            <a:extLst>
              <a:ext uri="{FF2B5EF4-FFF2-40B4-BE49-F238E27FC236}">
                <a16:creationId xmlns:a16="http://schemas.microsoft.com/office/drawing/2014/main" id="{C9D696AB-B4D3-90C9-D088-74AF79E8CD88}"/>
              </a:ext>
            </a:extLst>
          </p:cNvPr>
          <p:cNvSpPr txBox="1"/>
          <p:nvPr/>
        </p:nvSpPr>
        <p:spPr>
          <a:xfrm>
            <a:off x="1454328" y="2616446"/>
            <a:ext cx="1100240" cy="211203"/>
          </a:xfrm>
          <a:prstGeom prst="rect">
            <a:avLst/>
          </a:prstGeom>
          <a:noFill/>
        </p:spPr>
        <p:txBody>
          <a:bodyPr wrap="square" lIns="36000" tIns="36000" rIns="36000" bIns="36000" rtlCol="0">
            <a:spAutoFit/>
          </a:bodyPr>
          <a:lstStyle/>
          <a:p>
            <a:pPr algn="ctr"/>
            <a:r>
              <a:rPr lang="en-GB" sz="900" b="1" dirty="0">
                <a:solidFill>
                  <a:schemeClr val="tx2"/>
                </a:solidFill>
              </a:rPr>
              <a:t>Target variable</a:t>
            </a:r>
          </a:p>
        </p:txBody>
      </p:sp>
      <p:sp>
        <p:nvSpPr>
          <p:cNvPr id="14" name="TextBox 13">
            <a:extLst>
              <a:ext uri="{FF2B5EF4-FFF2-40B4-BE49-F238E27FC236}">
                <a16:creationId xmlns:a16="http://schemas.microsoft.com/office/drawing/2014/main" id="{3E54EE85-ED0C-0183-9D25-C204A71F874F}"/>
              </a:ext>
            </a:extLst>
          </p:cNvPr>
          <p:cNvSpPr txBox="1"/>
          <p:nvPr/>
        </p:nvSpPr>
        <p:spPr>
          <a:xfrm>
            <a:off x="4219302" y="2364358"/>
            <a:ext cx="1100240" cy="349702"/>
          </a:xfrm>
          <a:prstGeom prst="rect">
            <a:avLst/>
          </a:prstGeom>
          <a:noFill/>
        </p:spPr>
        <p:txBody>
          <a:bodyPr wrap="square" lIns="36000" tIns="36000" rIns="36000" bIns="36000" rtlCol="0">
            <a:spAutoFit/>
          </a:bodyPr>
          <a:lstStyle/>
          <a:p>
            <a:pPr algn="ctr"/>
            <a:r>
              <a:rPr lang="en-GB" sz="900" b="1" dirty="0">
                <a:solidFill>
                  <a:schemeClr val="tx2"/>
                </a:solidFill>
              </a:rPr>
              <a:t>Explanatory 1 – sensitive attribute</a:t>
            </a:r>
          </a:p>
        </p:txBody>
      </p:sp>
      <p:sp>
        <p:nvSpPr>
          <p:cNvPr id="15" name="TextBox 14">
            <a:extLst>
              <a:ext uri="{FF2B5EF4-FFF2-40B4-BE49-F238E27FC236}">
                <a16:creationId xmlns:a16="http://schemas.microsoft.com/office/drawing/2014/main" id="{3F41786A-C58E-DAC7-6426-81E9B1DD0760}"/>
              </a:ext>
            </a:extLst>
          </p:cNvPr>
          <p:cNvSpPr txBox="1"/>
          <p:nvPr/>
        </p:nvSpPr>
        <p:spPr>
          <a:xfrm>
            <a:off x="727165" y="3249067"/>
            <a:ext cx="2399086" cy="226591"/>
          </a:xfrm>
          <a:prstGeom prst="rect">
            <a:avLst/>
          </a:prstGeom>
          <a:noFill/>
        </p:spPr>
        <p:txBody>
          <a:bodyPr wrap="square" lIns="36000" tIns="36000" rIns="36000" bIns="36000" rtlCol="0">
            <a:spAutoFit/>
          </a:bodyPr>
          <a:lstStyle/>
          <a:p>
            <a:r>
              <a:rPr lang="en-GB" sz="1000" dirty="0"/>
              <a:t>On fitting a model Y ~ X1, we have</a:t>
            </a:r>
          </a:p>
        </p:txBody>
      </p:sp>
      <p:graphicFrame>
        <p:nvGraphicFramePr>
          <p:cNvPr id="16" name="Table 15">
            <a:extLst>
              <a:ext uri="{FF2B5EF4-FFF2-40B4-BE49-F238E27FC236}">
                <a16:creationId xmlns:a16="http://schemas.microsoft.com/office/drawing/2014/main" id="{AA5DC39E-411B-095F-F96F-AE2DEFC6CD1B}"/>
              </a:ext>
            </a:extLst>
          </p:cNvPr>
          <p:cNvGraphicFramePr>
            <a:graphicFrameLocks noGrp="1"/>
          </p:cNvGraphicFramePr>
          <p:nvPr>
            <p:extLst>
              <p:ext uri="{D42A27DB-BD31-4B8C-83A1-F6EECF244321}">
                <p14:modId xmlns:p14="http://schemas.microsoft.com/office/powerpoint/2010/main" val="3590462644"/>
              </p:ext>
            </p:extLst>
          </p:nvPr>
        </p:nvGraphicFramePr>
        <p:xfrm>
          <a:off x="1838023" y="3551273"/>
          <a:ext cx="2942985" cy="793377"/>
        </p:xfrm>
        <a:graphic>
          <a:graphicData uri="http://schemas.openxmlformats.org/drawingml/2006/table">
            <a:tbl>
              <a:tblPr>
                <a:tableStyleId>{5C22544A-7EE6-4342-B048-85BDC9FD1C3A}</a:tableStyleId>
              </a:tblPr>
              <a:tblGrid>
                <a:gridCol w="588597">
                  <a:extLst>
                    <a:ext uri="{9D8B030D-6E8A-4147-A177-3AD203B41FA5}">
                      <a16:colId xmlns:a16="http://schemas.microsoft.com/office/drawing/2014/main" val="800200766"/>
                    </a:ext>
                  </a:extLst>
                </a:gridCol>
                <a:gridCol w="588597">
                  <a:extLst>
                    <a:ext uri="{9D8B030D-6E8A-4147-A177-3AD203B41FA5}">
                      <a16:colId xmlns:a16="http://schemas.microsoft.com/office/drawing/2014/main" val="4238475214"/>
                    </a:ext>
                  </a:extLst>
                </a:gridCol>
                <a:gridCol w="588597">
                  <a:extLst>
                    <a:ext uri="{9D8B030D-6E8A-4147-A177-3AD203B41FA5}">
                      <a16:colId xmlns:a16="http://schemas.microsoft.com/office/drawing/2014/main" val="3126582595"/>
                    </a:ext>
                  </a:extLst>
                </a:gridCol>
                <a:gridCol w="588597">
                  <a:extLst>
                    <a:ext uri="{9D8B030D-6E8A-4147-A177-3AD203B41FA5}">
                      <a16:colId xmlns:a16="http://schemas.microsoft.com/office/drawing/2014/main" val="2221868573"/>
                    </a:ext>
                  </a:extLst>
                </a:gridCol>
                <a:gridCol w="588597">
                  <a:extLst>
                    <a:ext uri="{9D8B030D-6E8A-4147-A177-3AD203B41FA5}">
                      <a16:colId xmlns:a16="http://schemas.microsoft.com/office/drawing/2014/main" val="1424583026"/>
                    </a:ext>
                  </a:extLst>
                </a:gridCol>
              </a:tblGrid>
              <a:tr h="299990">
                <a:tc>
                  <a:txBody>
                    <a:bodyPr/>
                    <a:lstStyle/>
                    <a:p>
                      <a:pPr algn="ctr" fontAlgn="ctr"/>
                      <a:r>
                        <a:rPr lang="en-GB" sz="1050" b="1" u="none" strike="noStrike" dirty="0">
                          <a:effectLst/>
                          <a:latin typeface="ING Me" panose="02000506040000020004" pitchFamily="2" charset="0"/>
                          <a:cs typeface="ING Me" panose="02000506040000020004" pitchFamily="2" charset="0"/>
                        </a:rPr>
                        <a:t> </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tc>
                  <a:txBody>
                    <a:bodyPr/>
                    <a:lstStyle/>
                    <a:p>
                      <a:pPr algn="ctr" fontAlgn="ctr"/>
                      <a:r>
                        <a:rPr lang="en-GB" sz="1050" b="1" u="none" strike="noStrike" dirty="0">
                          <a:effectLst/>
                          <a:latin typeface="ING Me" panose="02000506040000020004" pitchFamily="2" charset="0"/>
                          <a:cs typeface="ING Me" panose="02000506040000020004" pitchFamily="2" charset="0"/>
                        </a:rPr>
                        <a:t>Sum of squares</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tc>
                  <a:txBody>
                    <a:bodyPr/>
                    <a:lstStyle/>
                    <a:p>
                      <a:pPr algn="ctr" fontAlgn="ctr"/>
                      <a:r>
                        <a:rPr lang="en-GB" sz="1050" b="1" u="none" strike="noStrike" dirty="0">
                          <a:effectLst/>
                          <a:latin typeface="ING Me" panose="02000506040000020004" pitchFamily="2" charset="0"/>
                          <a:cs typeface="ING Me" panose="02000506040000020004" pitchFamily="2" charset="0"/>
                        </a:rPr>
                        <a:t>df</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tc>
                  <a:txBody>
                    <a:bodyPr/>
                    <a:lstStyle/>
                    <a:p>
                      <a:pPr algn="ctr" fontAlgn="ctr"/>
                      <a:r>
                        <a:rPr lang="en-GB" sz="1050" b="1" u="none" strike="noStrike" dirty="0">
                          <a:effectLst/>
                          <a:latin typeface="ING Me" panose="02000506040000020004" pitchFamily="2" charset="0"/>
                          <a:cs typeface="ING Me" panose="02000506040000020004" pitchFamily="2" charset="0"/>
                        </a:rPr>
                        <a:t>F</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tc>
                  <a:txBody>
                    <a:bodyPr/>
                    <a:lstStyle/>
                    <a:p>
                      <a:pPr algn="ctr" fontAlgn="ctr"/>
                      <a:r>
                        <a:rPr lang="en-GB" sz="1050" b="1" u="none" strike="noStrike" dirty="0">
                          <a:effectLst/>
                          <a:latin typeface="ING Me" panose="02000506040000020004" pitchFamily="2" charset="0"/>
                          <a:cs typeface="ING Me" panose="02000506040000020004" pitchFamily="2" charset="0"/>
                        </a:rPr>
                        <a:t>PR(&gt;F)</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extLst>
                  <a:ext uri="{0D108BD9-81ED-4DB2-BD59-A6C34878D82A}">
                    <a16:rowId xmlns:a16="http://schemas.microsoft.com/office/drawing/2014/main" val="1029623954"/>
                  </a:ext>
                </a:extLst>
              </a:tr>
              <a:tr h="254826">
                <a:tc>
                  <a:txBody>
                    <a:bodyPr/>
                    <a:lstStyle/>
                    <a:p>
                      <a:pPr algn="ctr" fontAlgn="ctr"/>
                      <a:r>
                        <a:rPr lang="en-GB" sz="1050" b="1" u="none" strike="noStrike" dirty="0">
                          <a:effectLst/>
                          <a:latin typeface="ING Me" panose="02000506040000020004" pitchFamily="2" charset="0"/>
                          <a:cs typeface="ING Me" panose="02000506040000020004" pitchFamily="2" charset="0"/>
                        </a:rPr>
                        <a:t>X1</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tc>
                  <a:txBody>
                    <a:bodyPr/>
                    <a:lstStyle/>
                    <a:p>
                      <a:pPr algn="ctr" fontAlgn="ctr"/>
                      <a:r>
                        <a:rPr lang="en-GB" sz="1050" u="none" strike="noStrike" dirty="0">
                          <a:effectLst/>
                          <a:highlight>
                            <a:srgbClr val="FFFF00"/>
                          </a:highlight>
                          <a:latin typeface="ING Me" panose="02000506040000020004" pitchFamily="2" charset="0"/>
                          <a:cs typeface="ING Me" panose="02000506040000020004" pitchFamily="2" charset="0"/>
                        </a:rPr>
                        <a:t>6374.42</a:t>
                      </a:r>
                      <a:endParaRPr lang="en-GB" sz="1050" b="0" i="0" u="none" strike="noStrike" dirty="0">
                        <a:solidFill>
                          <a:srgbClr val="000000"/>
                        </a:solidFill>
                        <a:effectLst/>
                        <a:highlight>
                          <a:srgbClr val="FFFF00"/>
                        </a:highligh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1</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17762.94</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tc>
                  <a:txBody>
                    <a:bodyPr/>
                    <a:lstStyle/>
                    <a:p>
                      <a:pPr algn="ctr" fontAlgn="ctr"/>
                      <a:r>
                        <a:rPr lang="en-GB" sz="1050" u="none" strike="noStrike">
                          <a:effectLst/>
                          <a:latin typeface="ING Me" panose="02000506040000020004" pitchFamily="2" charset="0"/>
                          <a:cs typeface="ING Me" panose="02000506040000020004" pitchFamily="2" charset="0"/>
                        </a:rPr>
                        <a:t>0</a:t>
                      </a:r>
                      <a:endParaRPr lang="en-GB" sz="1050" b="0" i="0" u="none" strike="noStrike">
                        <a:solidFill>
                          <a:srgbClr val="000000"/>
                        </a:solidFill>
                        <a:effectLs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extLst>
                  <a:ext uri="{0D108BD9-81ED-4DB2-BD59-A6C34878D82A}">
                    <a16:rowId xmlns:a16="http://schemas.microsoft.com/office/drawing/2014/main" val="3323427845"/>
                  </a:ext>
                </a:extLst>
              </a:tr>
              <a:tr h="210891">
                <a:tc>
                  <a:txBody>
                    <a:bodyPr/>
                    <a:lstStyle/>
                    <a:p>
                      <a:pPr algn="ctr" fontAlgn="ctr"/>
                      <a:r>
                        <a:rPr lang="en-GB" sz="1050" b="1" u="none" strike="noStrike" dirty="0">
                          <a:effectLst/>
                          <a:latin typeface="ING Me" panose="02000506040000020004" pitchFamily="2" charset="0"/>
                          <a:cs typeface="ING Me" panose="02000506040000020004" pitchFamily="2" charset="0"/>
                        </a:rPr>
                        <a:t>Residual</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noFill/>
                  </a:tcPr>
                </a:tc>
                <a:tc>
                  <a:txBody>
                    <a:bodyPr/>
                    <a:lstStyle/>
                    <a:p>
                      <a:pPr algn="ctr" fontAlgn="ctr"/>
                      <a:r>
                        <a:rPr lang="en-GB" sz="1050" u="none" strike="noStrike" dirty="0">
                          <a:effectLst/>
                          <a:highlight>
                            <a:srgbClr val="00FFFF"/>
                          </a:highlight>
                          <a:latin typeface="ING Me" panose="02000506040000020004" pitchFamily="2" charset="0"/>
                          <a:cs typeface="ING Me" panose="02000506040000020004" pitchFamily="2" charset="0"/>
                        </a:rPr>
                        <a:t>3587.88</a:t>
                      </a:r>
                      <a:endParaRPr lang="en-GB" sz="1050" b="0" i="0" u="none" strike="noStrike" dirty="0">
                        <a:solidFill>
                          <a:srgbClr val="000000"/>
                        </a:solidFill>
                        <a:effectLst/>
                        <a:highlight>
                          <a:srgbClr val="00FFFF"/>
                        </a:highlight>
                        <a:latin typeface="ING Me" panose="02000506040000020004" pitchFamily="2" charset="0"/>
                        <a:cs typeface="ING Me" panose="02000506040000020004" pitchFamily="2" charset="0"/>
                      </a:endParaRPr>
                    </a:p>
                  </a:txBody>
                  <a:tcPr marL="7620" marR="7620" marT="7620" marB="0" anchor="ctr">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9998</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noFill/>
                  </a:tcPr>
                </a:tc>
                <a:extLst>
                  <a:ext uri="{0D108BD9-81ED-4DB2-BD59-A6C34878D82A}">
                    <a16:rowId xmlns:a16="http://schemas.microsoft.com/office/drawing/2014/main" val="630352736"/>
                  </a:ext>
                </a:extLst>
              </a:tr>
            </a:tbl>
          </a:graphicData>
        </a:graphic>
      </p:graphicFrame>
      <p:sp>
        <p:nvSpPr>
          <p:cNvPr id="17" name="TextBox 16">
            <a:extLst>
              <a:ext uri="{FF2B5EF4-FFF2-40B4-BE49-F238E27FC236}">
                <a16:creationId xmlns:a16="http://schemas.microsoft.com/office/drawing/2014/main" id="{E51BC9DD-BADB-61ED-58E0-5BC27A70D8E4}"/>
              </a:ext>
            </a:extLst>
          </p:cNvPr>
          <p:cNvSpPr txBox="1"/>
          <p:nvPr/>
        </p:nvSpPr>
        <p:spPr>
          <a:xfrm>
            <a:off x="740227" y="4385535"/>
            <a:ext cx="2399086" cy="226591"/>
          </a:xfrm>
          <a:prstGeom prst="rect">
            <a:avLst/>
          </a:prstGeom>
          <a:noFill/>
        </p:spPr>
        <p:txBody>
          <a:bodyPr wrap="square" lIns="36000" tIns="36000" rIns="36000" bIns="36000" rtlCol="0">
            <a:spAutoFit/>
          </a:bodyPr>
          <a:lstStyle/>
          <a:p>
            <a:r>
              <a:rPr lang="en-GB" sz="1000" dirty="0"/>
              <a:t>Let’s visualize</a:t>
            </a:r>
          </a:p>
        </p:txBody>
      </p:sp>
      <p:pic>
        <p:nvPicPr>
          <p:cNvPr id="18" name="Picture 17">
            <a:extLst>
              <a:ext uri="{FF2B5EF4-FFF2-40B4-BE49-F238E27FC236}">
                <a16:creationId xmlns:a16="http://schemas.microsoft.com/office/drawing/2014/main" id="{17BE6838-3C41-8955-EEFE-917F9FBAA175}"/>
              </a:ext>
            </a:extLst>
          </p:cNvPr>
          <p:cNvPicPr>
            <a:picLocks noChangeAspect="1"/>
          </p:cNvPicPr>
          <p:nvPr/>
        </p:nvPicPr>
        <p:blipFill>
          <a:blip r:embed="rId3"/>
          <a:stretch>
            <a:fillRect/>
          </a:stretch>
        </p:blipFill>
        <p:spPr>
          <a:xfrm>
            <a:off x="1223744" y="4575981"/>
            <a:ext cx="1597265" cy="130928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E544ADE-5B8F-4669-B59F-13861D5D6606}"/>
                  </a:ext>
                </a:extLst>
              </p:cNvPr>
              <p:cNvSpPr txBox="1"/>
              <p:nvPr/>
            </p:nvSpPr>
            <p:spPr>
              <a:xfrm>
                <a:off x="2854520" y="4889812"/>
                <a:ext cx="2729564" cy="4423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200" i="1" smtClean="0">
                              <a:solidFill>
                                <a:srgbClr val="836967"/>
                              </a:solidFill>
                              <a:latin typeface="Cambria Math" panose="02040503050406030204" pitchFamily="18" charset="0"/>
                            </a:rPr>
                          </m:ctrlPr>
                        </m:sSupPr>
                        <m:e>
                          <m:r>
                            <a:rPr lang="en-GB" sz="1200" i="1">
                              <a:latin typeface="Cambria Math" panose="02040503050406030204" pitchFamily="18" charset="0"/>
                            </a:rPr>
                            <m:t>𝑅</m:t>
                          </m:r>
                        </m:e>
                        <m:sup>
                          <m:r>
                            <a:rPr lang="en-GB" sz="1200" i="0">
                              <a:latin typeface="Cambria Math" panose="02040503050406030204" pitchFamily="18" charset="0"/>
                            </a:rPr>
                            <m:t>2</m:t>
                          </m:r>
                        </m:sup>
                      </m:sSup>
                      <m:r>
                        <a:rPr lang="en-GB" sz="1200" i="0">
                          <a:latin typeface="Cambria Math" panose="02040503050406030204" pitchFamily="18" charset="0"/>
                        </a:rPr>
                        <m:t>=</m:t>
                      </m:r>
                      <m:f>
                        <m:fPr>
                          <m:ctrlPr>
                            <a:rPr lang="en-GB" sz="1200" i="1">
                              <a:solidFill>
                                <a:srgbClr val="836967"/>
                              </a:solidFill>
                              <a:latin typeface="Cambria Math" panose="02040503050406030204" pitchFamily="18" charset="0"/>
                            </a:rPr>
                          </m:ctrlPr>
                        </m:fPr>
                        <m:num>
                          <m:r>
                            <a:rPr lang="en-GB" sz="1200" i="0">
                              <a:latin typeface="Cambria Math" panose="02040503050406030204" pitchFamily="18" charset="0"/>
                            </a:rPr>
                            <m:t>6374.42</m:t>
                          </m:r>
                        </m:num>
                        <m:den>
                          <m:r>
                            <a:rPr lang="en-GB" sz="1200" i="0">
                              <a:latin typeface="Cambria Math" panose="02040503050406030204" pitchFamily="18" charset="0"/>
                            </a:rPr>
                            <m:t>3587.8</m:t>
                          </m:r>
                          <m:r>
                            <a:rPr lang="en-GB" sz="1200" b="0" i="0" smtClean="0">
                              <a:latin typeface="Cambria Math" panose="02040503050406030204" pitchFamily="18" charset="0"/>
                            </a:rPr>
                            <m:t>9</m:t>
                          </m:r>
                          <m:r>
                            <a:rPr lang="en-GB" sz="1200" i="0">
                              <a:latin typeface="Cambria Math" panose="02040503050406030204" pitchFamily="18" charset="0"/>
                            </a:rPr>
                            <m:t>+6374.42</m:t>
                          </m:r>
                        </m:den>
                      </m:f>
                      <m:r>
                        <a:rPr lang="en-GB" sz="1200" i="0">
                          <a:latin typeface="Cambria Math" panose="02040503050406030204" pitchFamily="18" charset="0"/>
                        </a:rPr>
                        <m:t>=0.639</m:t>
                      </m:r>
                    </m:oMath>
                  </m:oMathPara>
                </a14:m>
                <a:endParaRPr lang="en-GB" sz="1200" dirty="0"/>
              </a:p>
            </p:txBody>
          </p:sp>
        </mc:Choice>
        <mc:Fallback xmlns="">
          <p:sp>
            <p:nvSpPr>
              <p:cNvPr id="19" name="TextBox 18">
                <a:extLst>
                  <a:ext uri="{FF2B5EF4-FFF2-40B4-BE49-F238E27FC236}">
                    <a16:creationId xmlns:a16="http://schemas.microsoft.com/office/drawing/2014/main" id="{1E544ADE-5B8F-4669-B59F-13861D5D6606}"/>
                  </a:ext>
                </a:extLst>
              </p:cNvPr>
              <p:cNvSpPr txBox="1">
                <a:spLocks noRot="1" noChangeAspect="1" noMove="1" noResize="1" noEditPoints="1" noAdjustHandles="1" noChangeArrowheads="1" noChangeShapeType="1" noTextEdit="1"/>
              </p:cNvSpPr>
              <p:nvPr/>
            </p:nvSpPr>
            <p:spPr>
              <a:xfrm>
                <a:off x="2854520" y="4889812"/>
                <a:ext cx="2729564" cy="442301"/>
              </a:xfrm>
              <a:prstGeom prst="rect">
                <a:avLst/>
              </a:prstGeom>
              <a:blipFill>
                <a:blip r:embed="rId4"/>
                <a:stretch>
                  <a:fillRect/>
                </a:stretch>
              </a:blipFill>
            </p:spPr>
            <p:txBody>
              <a:bodyPr/>
              <a:lstStyle/>
              <a:p>
                <a:r>
                  <a:rPr lang="en-GB">
                    <a:noFill/>
                  </a:rPr>
                  <a:t> </a:t>
                </a:r>
              </a:p>
            </p:txBody>
          </p:sp>
        </mc:Fallback>
      </mc:AlternateContent>
      <p:cxnSp>
        <p:nvCxnSpPr>
          <p:cNvPr id="20" name="Łącznik prosty 15">
            <a:extLst>
              <a:ext uri="{FF2B5EF4-FFF2-40B4-BE49-F238E27FC236}">
                <a16:creationId xmlns:a16="http://schemas.microsoft.com/office/drawing/2014/main" id="{A35F78FE-48EF-FE48-FA0F-65543BA54A3F}"/>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21" name="Content Placeholder 3">
            <a:extLst>
              <a:ext uri="{FF2B5EF4-FFF2-40B4-BE49-F238E27FC236}">
                <a16:creationId xmlns:a16="http://schemas.microsoft.com/office/drawing/2014/main" id="{B3559ED2-F965-C3E5-824D-2FB09F65CDC5}"/>
              </a:ext>
            </a:extLst>
          </p:cNvPr>
          <p:cNvPicPr>
            <a:picLocks noChangeAspect="1"/>
          </p:cNvPicPr>
          <p:nvPr/>
        </p:nvPicPr>
        <p:blipFill>
          <a:blip r:embed="rId5"/>
          <a:stretch>
            <a:fillRect/>
          </a:stretch>
        </p:blipFill>
        <p:spPr>
          <a:xfrm>
            <a:off x="1853037" y="6197497"/>
            <a:ext cx="963028" cy="456389"/>
          </a:xfrm>
          <a:prstGeom prst="rect">
            <a:avLst/>
          </a:prstGeom>
        </p:spPr>
      </p:pic>
      <p:cxnSp>
        <p:nvCxnSpPr>
          <p:cNvPr id="23" name="Straight Arrow Connector 22">
            <a:extLst>
              <a:ext uri="{FF2B5EF4-FFF2-40B4-BE49-F238E27FC236}">
                <a16:creationId xmlns:a16="http://schemas.microsoft.com/office/drawing/2014/main" id="{24F0AAB4-DCF6-7B62-8444-8DB49B156629}"/>
              </a:ext>
            </a:extLst>
          </p:cNvPr>
          <p:cNvCxnSpPr>
            <a:cxnSpLocks/>
          </p:cNvCxnSpPr>
          <p:nvPr/>
        </p:nvCxnSpPr>
        <p:spPr>
          <a:xfrm flipH="1" flipV="1">
            <a:off x="2334551" y="5488782"/>
            <a:ext cx="801189" cy="1609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7368B2E-CDBC-F422-ED97-1C77190F2FC8}"/>
              </a:ext>
            </a:extLst>
          </p:cNvPr>
          <p:cNvSpPr txBox="1"/>
          <p:nvPr/>
        </p:nvSpPr>
        <p:spPr>
          <a:xfrm>
            <a:off x="2795455" y="5713591"/>
            <a:ext cx="1881048" cy="229897"/>
          </a:xfrm>
          <a:prstGeom prst="rect">
            <a:avLst/>
          </a:prstGeom>
          <a:noFill/>
        </p:spPr>
        <p:txBody>
          <a:bodyPr wrap="square" lIns="36000" tIns="36000" rIns="36000" bIns="36000" rtlCol="0">
            <a:spAutoFit/>
          </a:bodyPr>
          <a:lstStyle/>
          <a:p>
            <a:r>
              <a:rPr lang="en-GB" sz="1000" b="1" dirty="0"/>
              <a:t>Variation in Y explained by X1</a:t>
            </a:r>
          </a:p>
        </p:txBody>
      </p:sp>
      <p:pic>
        <p:nvPicPr>
          <p:cNvPr id="26" name="Picture 25">
            <a:extLst>
              <a:ext uri="{FF2B5EF4-FFF2-40B4-BE49-F238E27FC236}">
                <a16:creationId xmlns:a16="http://schemas.microsoft.com/office/drawing/2014/main" id="{821C25AC-9CF9-87DF-279F-D4C68E3EB93B}"/>
              </a:ext>
            </a:extLst>
          </p:cNvPr>
          <p:cNvPicPr>
            <a:picLocks noChangeAspect="1"/>
          </p:cNvPicPr>
          <p:nvPr/>
        </p:nvPicPr>
        <p:blipFill>
          <a:blip r:embed="rId2"/>
          <a:stretch>
            <a:fillRect/>
          </a:stretch>
        </p:blipFill>
        <p:spPr>
          <a:xfrm>
            <a:off x="7243684" y="2424424"/>
            <a:ext cx="1963656" cy="937979"/>
          </a:xfrm>
          <a:prstGeom prst="rect">
            <a:avLst/>
          </a:prstGeom>
        </p:spPr>
      </p:pic>
      <p:sp>
        <p:nvSpPr>
          <p:cNvPr id="27" name="TextBox 26">
            <a:extLst>
              <a:ext uri="{FF2B5EF4-FFF2-40B4-BE49-F238E27FC236}">
                <a16:creationId xmlns:a16="http://schemas.microsoft.com/office/drawing/2014/main" id="{3308B92D-5830-BED9-D636-14C7A6056E85}"/>
              </a:ext>
            </a:extLst>
          </p:cNvPr>
          <p:cNvSpPr txBox="1"/>
          <p:nvPr/>
        </p:nvSpPr>
        <p:spPr>
          <a:xfrm>
            <a:off x="6370325" y="2620798"/>
            <a:ext cx="1100240" cy="211203"/>
          </a:xfrm>
          <a:prstGeom prst="rect">
            <a:avLst/>
          </a:prstGeom>
          <a:noFill/>
        </p:spPr>
        <p:txBody>
          <a:bodyPr wrap="square" lIns="36000" tIns="36000" rIns="36000" bIns="36000" rtlCol="0">
            <a:spAutoFit/>
          </a:bodyPr>
          <a:lstStyle/>
          <a:p>
            <a:pPr algn="ctr"/>
            <a:r>
              <a:rPr lang="en-GB" sz="900" b="1" dirty="0">
                <a:solidFill>
                  <a:schemeClr val="tx2"/>
                </a:solidFill>
              </a:rPr>
              <a:t>Target variable</a:t>
            </a:r>
          </a:p>
        </p:txBody>
      </p:sp>
      <p:sp>
        <p:nvSpPr>
          <p:cNvPr id="28" name="TextBox 27">
            <a:extLst>
              <a:ext uri="{FF2B5EF4-FFF2-40B4-BE49-F238E27FC236}">
                <a16:creationId xmlns:a16="http://schemas.microsoft.com/office/drawing/2014/main" id="{BB473E48-DEF3-DA7A-641F-7A05116BA4B0}"/>
              </a:ext>
            </a:extLst>
          </p:cNvPr>
          <p:cNvSpPr txBox="1"/>
          <p:nvPr/>
        </p:nvSpPr>
        <p:spPr>
          <a:xfrm>
            <a:off x="7587758" y="2255205"/>
            <a:ext cx="1445402" cy="349702"/>
          </a:xfrm>
          <a:prstGeom prst="rect">
            <a:avLst/>
          </a:prstGeom>
          <a:noFill/>
        </p:spPr>
        <p:txBody>
          <a:bodyPr wrap="square" lIns="36000" tIns="36000" rIns="36000" bIns="36000" rtlCol="0">
            <a:spAutoFit/>
          </a:bodyPr>
          <a:lstStyle/>
          <a:p>
            <a:pPr algn="ctr"/>
            <a:r>
              <a:rPr lang="en-GB" sz="900" b="1" dirty="0">
                <a:solidFill>
                  <a:schemeClr val="tx2"/>
                </a:solidFill>
              </a:rPr>
              <a:t>Explanatory 1 – sensitive attribute</a:t>
            </a:r>
          </a:p>
        </p:txBody>
      </p:sp>
      <p:sp>
        <p:nvSpPr>
          <p:cNvPr id="29" name="Oval 28">
            <a:extLst>
              <a:ext uri="{FF2B5EF4-FFF2-40B4-BE49-F238E27FC236}">
                <a16:creationId xmlns:a16="http://schemas.microsoft.com/office/drawing/2014/main" id="{1289266C-424D-A1B8-8A95-5A2A23CE629B}"/>
              </a:ext>
            </a:extLst>
          </p:cNvPr>
          <p:cNvSpPr/>
          <p:nvPr/>
        </p:nvSpPr>
        <p:spPr>
          <a:xfrm>
            <a:off x="9422674" y="2530507"/>
            <a:ext cx="679269" cy="674248"/>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0" name="TextBox 29">
            <a:extLst>
              <a:ext uri="{FF2B5EF4-FFF2-40B4-BE49-F238E27FC236}">
                <a16:creationId xmlns:a16="http://schemas.microsoft.com/office/drawing/2014/main" id="{292351D9-735B-A683-6A7B-19075594D24B}"/>
              </a:ext>
            </a:extLst>
          </p:cNvPr>
          <p:cNvSpPr txBox="1"/>
          <p:nvPr/>
        </p:nvSpPr>
        <p:spPr>
          <a:xfrm>
            <a:off x="9884244" y="2272908"/>
            <a:ext cx="1100240" cy="488201"/>
          </a:xfrm>
          <a:prstGeom prst="rect">
            <a:avLst/>
          </a:prstGeom>
          <a:noFill/>
        </p:spPr>
        <p:txBody>
          <a:bodyPr wrap="square" lIns="36000" tIns="36000" rIns="36000" bIns="36000" rtlCol="0">
            <a:spAutoFit/>
          </a:bodyPr>
          <a:lstStyle/>
          <a:p>
            <a:pPr algn="ctr"/>
            <a:r>
              <a:rPr lang="en-GB" sz="900" b="1" dirty="0">
                <a:solidFill>
                  <a:schemeClr val="tx2"/>
                </a:solidFill>
              </a:rPr>
              <a:t>Explanatory 2 – non sensitive attribute</a:t>
            </a:r>
          </a:p>
        </p:txBody>
      </p:sp>
      <p:sp>
        <p:nvSpPr>
          <p:cNvPr id="31" name="TextBox 30">
            <a:extLst>
              <a:ext uri="{FF2B5EF4-FFF2-40B4-BE49-F238E27FC236}">
                <a16:creationId xmlns:a16="http://schemas.microsoft.com/office/drawing/2014/main" id="{5679CBA4-1CA2-598F-2165-A9847ED9DF01}"/>
              </a:ext>
            </a:extLst>
          </p:cNvPr>
          <p:cNvSpPr txBox="1"/>
          <p:nvPr/>
        </p:nvSpPr>
        <p:spPr>
          <a:xfrm>
            <a:off x="9662187" y="3201166"/>
            <a:ext cx="213334" cy="165036"/>
          </a:xfrm>
          <a:prstGeom prst="rect">
            <a:avLst/>
          </a:prstGeom>
          <a:noFill/>
        </p:spPr>
        <p:txBody>
          <a:bodyPr wrap="square" lIns="36000" tIns="36000" rIns="36000" bIns="36000" rtlCol="0">
            <a:spAutoFit/>
          </a:bodyPr>
          <a:lstStyle/>
          <a:p>
            <a:pPr algn="ctr"/>
            <a:r>
              <a:rPr lang="en-GB" sz="600" b="1" dirty="0"/>
              <a:t>X2</a:t>
            </a:r>
          </a:p>
        </p:txBody>
      </p:sp>
      <p:sp>
        <p:nvSpPr>
          <p:cNvPr id="32" name="TextBox 31">
            <a:extLst>
              <a:ext uri="{FF2B5EF4-FFF2-40B4-BE49-F238E27FC236}">
                <a16:creationId xmlns:a16="http://schemas.microsoft.com/office/drawing/2014/main" id="{9C495BE3-9A6E-21B6-D218-6990970038F8}"/>
              </a:ext>
            </a:extLst>
          </p:cNvPr>
          <p:cNvSpPr txBox="1"/>
          <p:nvPr/>
        </p:nvSpPr>
        <p:spPr>
          <a:xfrm>
            <a:off x="6117784" y="3453721"/>
            <a:ext cx="2399086" cy="226591"/>
          </a:xfrm>
          <a:prstGeom prst="rect">
            <a:avLst/>
          </a:prstGeom>
          <a:noFill/>
        </p:spPr>
        <p:txBody>
          <a:bodyPr wrap="square" lIns="36000" tIns="36000" rIns="36000" bIns="36000" rtlCol="0">
            <a:spAutoFit/>
          </a:bodyPr>
          <a:lstStyle/>
          <a:p>
            <a:r>
              <a:rPr lang="en-GB" sz="1000" dirty="0"/>
              <a:t>If X1 and X2 are correlated:</a:t>
            </a:r>
          </a:p>
        </p:txBody>
      </p:sp>
      <p:grpSp>
        <p:nvGrpSpPr>
          <p:cNvPr id="40" name="Group 39">
            <a:extLst>
              <a:ext uri="{FF2B5EF4-FFF2-40B4-BE49-F238E27FC236}">
                <a16:creationId xmlns:a16="http://schemas.microsoft.com/office/drawing/2014/main" id="{C23E1661-A9F1-FF7D-3CA2-75551E1403E6}"/>
              </a:ext>
            </a:extLst>
          </p:cNvPr>
          <p:cNvGrpSpPr/>
          <p:nvPr/>
        </p:nvGrpSpPr>
        <p:grpSpPr>
          <a:xfrm>
            <a:off x="6192970" y="3657784"/>
            <a:ext cx="1676400" cy="2066925"/>
            <a:chOff x="6401980" y="3675202"/>
            <a:chExt cx="1676400" cy="2066925"/>
          </a:xfrm>
        </p:grpSpPr>
        <p:pic>
          <p:nvPicPr>
            <p:cNvPr id="35" name="Picture 34">
              <a:extLst>
                <a:ext uri="{FF2B5EF4-FFF2-40B4-BE49-F238E27FC236}">
                  <a16:creationId xmlns:a16="http://schemas.microsoft.com/office/drawing/2014/main" id="{AEF8059D-6D7D-E6A9-E143-DB224627729F}"/>
                </a:ext>
              </a:extLst>
            </p:cNvPr>
            <p:cNvPicPr>
              <a:picLocks noChangeAspect="1"/>
            </p:cNvPicPr>
            <p:nvPr/>
          </p:nvPicPr>
          <p:blipFill>
            <a:blip r:embed="rId6"/>
            <a:stretch>
              <a:fillRect/>
            </a:stretch>
          </p:blipFill>
          <p:spPr>
            <a:xfrm>
              <a:off x="6401980" y="3675202"/>
              <a:ext cx="1676400" cy="2066925"/>
            </a:xfrm>
            <a:prstGeom prst="rect">
              <a:avLst/>
            </a:prstGeom>
          </p:spPr>
        </p:pic>
        <p:sp>
          <p:nvSpPr>
            <p:cNvPr id="36" name="TextBox 35">
              <a:extLst>
                <a:ext uri="{FF2B5EF4-FFF2-40B4-BE49-F238E27FC236}">
                  <a16:creationId xmlns:a16="http://schemas.microsoft.com/office/drawing/2014/main" id="{9EA841D3-52D3-4940-D52F-650AC71061CE}"/>
                </a:ext>
              </a:extLst>
            </p:cNvPr>
            <p:cNvSpPr txBox="1"/>
            <p:nvPr/>
          </p:nvSpPr>
          <p:spPr>
            <a:xfrm>
              <a:off x="7802900" y="3910912"/>
              <a:ext cx="213334" cy="195814"/>
            </a:xfrm>
            <a:prstGeom prst="rect">
              <a:avLst/>
            </a:prstGeom>
            <a:noFill/>
          </p:spPr>
          <p:txBody>
            <a:bodyPr wrap="square" lIns="36000" tIns="36000" rIns="36000" bIns="36000" rtlCol="0">
              <a:spAutoFit/>
            </a:bodyPr>
            <a:lstStyle/>
            <a:p>
              <a:pPr algn="ctr"/>
              <a:r>
                <a:rPr lang="en-GB" sz="800" b="1" dirty="0"/>
                <a:t>X1</a:t>
              </a:r>
            </a:p>
          </p:txBody>
        </p:sp>
        <p:sp>
          <p:nvSpPr>
            <p:cNvPr id="37" name="TextBox 36">
              <a:extLst>
                <a:ext uri="{FF2B5EF4-FFF2-40B4-BE49-F238E27FC236}">
                  <a16:creationId xmlns:a16="http://schemas.microsoft.com/office/drawing/2014/main" id="{84533709-EA4B-0E0F-1FF3-C4ABD9F52F99}"/>
                </a:ext>
              </a:extLst>
            </p:cNvPr>
            <p:cNvSpPr txBox="1"/>
            <p:nvPr/>
          </p:nvSpPr>
          <p:spPr>
            <a:xfrm>
              <a:off x="7672272" y="5234621"/>
              <a:ext cx="213334" cy="195814"/>
            </a:xfrm>
            <a:prstGeom prst="rect">
              <a:avLst/>
            </a:prstGeom>
            <a:noFill/>
          </p:spPr>
          <p:txBody>
            <a:bodyPr wrap="square" lIns="36000" tIns="36000" rIns="36000" bIns="36000" rtlCol="0">
              <a:spAutoFit/>
            </a:bodyPr>
            <a:lstStyle/>
            <a:p>
              <a:pPr algn="ctr"/>
              <a:r>
                <a:rPr lang="en-GB" sz="800" b="1" dirty="0"/>
                <a:t>X2</a:t>
              </a:r>
            </a:p>
          </p:txBody>
        </p:sp>
        <p:sp>
          <p:nvSpPr>
            <p:cNvPr id="38" name="TextBox 37">
              <a:extLst>
                <a:ext uri="{FF2B5EF4-FFF2-40B4-BE49-F238E27FC236}">
                  <a16:creationId xmlns:a16="http://schemas.microsoft.com/office/drawing/2014/main" id="{28D9CEB0-4D17-DF6A-8367-EE100A7490BB}"/>
                </a:ext>
              </a:extLst>
            </p:cNvPr>
            <p:cNvSpPr txBox="1"/>
            <p:nvPr/>
          </p:nvSpPr>
          <p:spPr>
            <a:xfrm>
              <a:off x="6500968" y="3863018"/>
              <a:ext cx="213334" cy="195814"/>
            </a:xfrm>
            <a:prstGeom prst="rect">
              <a:avLst/>
            </a:prstGeom>
            <a:noFill/>
          </p:spPr>
          <p:txBody>
            <a:bodyPr wrap="square" lIns="36000" tIns="36000" rIns="36000" bIns="36000" rtlCol="0">
              <a:spAutoFit/>
            </a:bodyPr>
            <a:lstStyle/>
            <a:p>
              <a:pPr algn="ctr"/>
              <a:r>
                <a:rPr lang="en-GB" sz="800" b="1" dirty="0"/>
                <a:t>Y</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D9AEDCE-A3F9-9880-3CB4-17838DDF2FC7}"/>
                  </a:ext>
                </a:extLst>
              </p:cNvPr>
              <p:cNvSpPr txBox="1"/>
              <p:nvPr/>
            </p:nvSpPr>
            <p:spPr>
              <a:xfrm>
                <a:off x="7796351" y="4137187"/>
                <a:ext cx="3812170" cy="3986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050" b="1" i="1" smtClean="0">
                              <a:solidFill>
                                <a:srgbClr val="836967"/>
                              </a:solidFill>
                              <a:latin typeface="Cambria Math" panose="02040503050406030204" pitchFamily="18" charset="0"/>
                            </a:rPr>
                          </m:ctrlPr>
                        </m:sSupPr>
                        <m:e>
                          <m:r>
                            <a:rPr lang="en-GB" sz="1050" b="1" i="1">
                              <a:latin typeface="Cambria Math" panose="02040503050406030204" pitchFamily="18" charset="0"/>
                            </a:rPr>
                            <m:t>𝑹</m:t>
                          </m:r>
                        </m:e>
                        <m:sup>
                          <m:r>
                            <a:rPr lang="en-GB" sz="1050" b="1" i="0">
                              <a:latin typeface="Cambria Math" panose="02040503050406030204" pitchFamily="18" charset="0"/>
                            </a:rPr>
                            <m:t>𝟐</m:t>
                          </m:r>
                        </m:sup>
                      </m:sSup>
                      <m:r>
                        <a:rPr lang="en-GB" sz="1050" b="1" i="0">
                          <a:latin typeface="Cambria Math" panose="02040503050406030204" pitchFamily="18" charset="0"/>
                        </a:rPr>
                        <m:t>=</m:t>
                      </m:r>
                      <m:f>
                        <m:fPr>
                          <m:ctrlPr>
                            <a:rPr lang="en-GB" sz="1050" b="1" i="1">
                              <a:solidFill>
                                <a:srgbClr val="836967"/>
                              </a:solidFill>
                              <a:latin typeface="Cambria Math" panose="02040503050406030204" pitchFamily="18" charset="0"/>
                            </a:rPr>
                          </m:ctrlPr>
                        </m:fPr>
                        <m:num>
                          <m:r>
                            <a:rPr lang="en-GB" sz="1050" b="1" i="1" smtClean="0">
                              <a:solidFill>
                                <a:srgbClr val="E0BC99"/>
                              </a:solidFill>
                              <a:latin typeface="Cambria Math" panose="02040503050406030204" pitchFamily="18" charset="0"/>
                            </a:rPr>
                            <m:t>𝑫</m:t>
                          </m:r>
                          <m:r>
                            <a:rPr lang="en-GB" sz="1050" b="1" i="0">
                              <a:latin typeface="Cambria Math" panose="02040503050406030204" pitchFamily="18" charset="0"/>
                            </a:rPr>
                            <m:t>+</m:t>
                          </m:r>
                          <m:r>
                            <a:rPr lang="en-GB" sz="1050" b="1" i="1" smtClean="0">
                              <a:solidFill>
                                <a:srgbClr val="C1ADC1"/>
                              </a:solidFill>
                              <a:latin typeface="Cambria Math" panose="02040503050406030204" pitchFamily="18" charset="0"/>
                            </a:rPr>
                            <m:t>𝑮</m:t>
                          </m:r>
                          <m:r>
                            <a:rPr lang="en-GB" sz="1050" b="1" i="0">
                              <a:latin typeface="Cambria Math" panose="02040503050406030204" pitchFamily="18" charset="0"/>
                            </a:rPr>
                            <m:t>+</m:t>
                          </m:r>
                          <m:r>
                            <a:rPr lang="en-GB" sz="1050" b="1" i="1" smtClean="0">
                              <a:solidFill>
                                <a:srgbClr val="E099E0"/>
                              </a:solidFill>
                              <a:latin typeface="Cambria Math" panose="02040503050406030204" pitchFamily="18" charset="0"/>
                            </a:rPr>
                            <m:t>𝑭</m:t>
                          </m:r>
                        </m:num>
                        <m:den>
                          <m:r>
                            <a:rPr lang="en-GB" sz="1050" b="1" i="1" smtClean="0">
                              <a:solidFill>
                                <a:srgbClr val="FF9999"/>
                              </a:solidFill>
                              <a:latin typeface="Cambria Math" panose="02040503050406030204" pitchFamily="18" charset="0"/>
                            </a:rPr>
                            <m:t>𝑨</m:t>
                          </m:r>
                          <m:r>
                            <a:rPr lang="en-GB" sz="1050" b="1" i="0">
                              <a:latin typeface="Cambria Math" panose="02040503050406030204" pitchFamily="18" charset="0"/>
                            </a:rPr>
                            <m:t>+</m:t>
                          </m:r>
                          <m:r>
                            <a:rPr lang="en-GB" sz="1050" b="1" i="1" smtClean="0">
                              <a:solidFill>
                                <a:srgbClr val="E0BC99"/>
                              </a:solidFill>
                              <a:latin typeface="Cambria Math" panose="02040503050406030204" pitchFamily="18" charset="0"/>
                            </a:rPr>
                            <m:t>𝑫</m:t>
                          </m:r>
                          <m:r>
                            <a:rPr lang="en-GB" sz="1050" b="1" i="0">
                              <a:latin typeface="Cambria Math" panose="02040503050406030204" pitchFamily="18" charset="0"/>
                            </a:rPr>
                            <m:t>+</m:t>
                          </m:r>
                          <m:r>
                            <a:rPr lang="en-GB" sz="1050" b="1" i="1" smtClean="0">
                              <a:solidFill>
                                <a:srgbClr val="C1ADC1"/>
                              </a:solidFill>
                              <a:latin typeface="Cambria Math" panose="02040503050406030204" pitchFamily="18" charset="0"/>
                            </a:rPr>
                            <m:t>𝑮</m:t>
                          </m:r>
                          <m:r>
                            <a:rPr lang="en-GB" sz="1050" b="1" i="0">
                              <a:latin typeface="Cambria Math" panose="02040503050406030204" pitchFamily="18" charset="0"/>
                            </a:rPr>
                            <m:t>+</m:t>
                          </m:r>
                          <m:r>
                            <a:rPr lang="en-GB" sz="1050" b="1" i="1">
                              <a:solidFill>
                                <a:srgbClr val="E099E0"/>
                              </a:solidFill>
                              <a:latin typeface="Cambria Math" panose="02040503050406030204" pitchFamily="18" charset="0"/>
                            </a:rPr>
                            <m:t>𝑭</m:t>
                          </m:r>
                        </m:den>
                      </m:f>
                      <m:r>
                        <a:rPr lang="en-GB" sz="1050" i="0">
                          <a:latin typeface="Cambria Math" panose="02040503050406030204" pitchFamily="18" charset="0"/>
                        </a:rPr>
                        <m:t>=</m:t>
                      </m:r>
                      <m:f>
                        <m:fPr>
                          <m:ctrlPr>
                            <a:rPr lang="en-GB" sz="1050" i="1">
                              <a:solidFill>
                                <a:srgbClr val="836967"/>
                              </a:solidFill>
                              <a:latin typeface="Cambria Math" panose="02040503050406030204" pitchFamily="18" charset="0"/>
                            </a:rPr>
                          </m:ctrlPr>
                        </m:fPr>
                        <m:num>
                          <m:r>
                            <a:rPr lang="en-GB" sz="1050" i="0">
                              <a:latin typeface="Cambria Math" panose="02040503050406030204" pitchFamily="18" charset="0"/>
                            </a:rPr>
                            <m:t>4707+1667+7</m:t>
                          </m:r>
                          <m:r>
                            <a:rPr lang="en-GB" sz="1050" b="0" i="1" smtClean="0">
                              <a:latin typeface="Cambria Math" panose="02040503050406030204" pitchFamily="18" charset="0"/>
                            </a:rPr>
                            <m:t>90</m:t>
                          </m:r>
                        </m:num>
                        <m:den>
                          <m:r>
                            <a:rPr lang="en-GB" sz="1050" i="0">
                              <a:latin typeface="Cambria Math" panose="02040503050406030204" pitchFamily="18" charset="0"/>
                            </a:rPr>
                            <m:t>2798.05+4707+1667+7</m:t>
                          </m:r>
                          <m:r>
                            <a:rPr lang="en-GB" sz="1050" b="0" i="1" smtClean="0">
                              <a:latin typeface="Cambria Math" panose="02040503050406030204" pitchFamily="18" charset="0"/>
                            </a:rPr>
                            <m:t>90</m:t>
                          </m:r>
                        </m:den>
                      </m:f>
                      <m:r>
                        <a:rPr lang="en-GB" sz="1050" i="0">
                          <a:latin typeface="Cambria Math" panose="02040503050406030204" pitchFamily="18" charset="0"/>
                        </a:rPr>
                        <m:t>=</m:t>
                      </m:r>
                      <m:r>
                        <a:rPr lang="en-GB" sz="1050" b="1" i="0">
                          <a:latin typeface="Cambria Math" panose="02040503050406030204" pitchFamily="18" charset="0"/>
                        </a:rPr>
                        <m:t>𝟎</m:t>
                      </m:r>
                      <m:r>
                        <a:rPr lang="en-GB" sz="1050" b="1" i="0">
                          <a:latin typeface="Cambria Math" panose="02040503050406030204" pitchFamily="18" charset="0"/>
                        </a:rPr>
                        <m:t>.</m:t>
                      </m:r>
                      <m:r>
                        <a:rPr lang="en-GB" sz="1050" b="1" i="0">
                          <a:latin typeface="Cambria Math" panose="02040503050406030204" pitchFamily="18" charset="0"/>
                        </a:rPr>
                        <m:t>𝟕𝟐</m:t>
                      </m:r>
                    </m:oMath>
                  </m:oMathPara>
                </a14:m>
                <a:endParaRPr lang="en-GB" sz="1050" b="1" dirty="0"/>
              </a:p>
            </p:txBody>
          </p:sp>
        </mc:Choice>
        <mc:Fallback xmlns="">
          <p:sp>
            <p:nvSpPr>
              <p:cNvPr id="39" name="TextBox 38">
                <a:extLst>
                  <a:ext uri="{FF2B5EF4-FFF2-40B4-BE49-F238E27FC236}">
                    <a16:creationId xmlns:a16="http://schemas.microsoft.com/office/drawing/2014/main" id="{DD9AEDCE-A3F9-9880-3CB4-17838DDF2FC7}"/>
                  </a:ext>
                </a:extLst>
              </p:cNvPr>
              <p:cNvSpPr txBox="1">
                <a:spLocks noRot="1" noChangeAspect="1" noMove="1" noResize="1" noEditPoints="1" noAdjustHandles="1" noChangeArrowheads="1" noChangeShapeType="1" noTextEdit="1"/>
              </p:cNvSpPr>
              <p:nvPr/>
            </p:nvSpPr>
            <p:spPr>
              <a:xfrm>
                <a:off x="7796351" y="4137187"/>
                <a:ext cx="3812170" cy="398635"/>
              </a:xfrm>
              <a:prstGeom prst="rect">
                <a:avLst/>
              </a:prstGeom>
              <a:blipFill>
                <a:blip r:embed="rId7"/>
                <a:stretch>
                  <a:fillRect b="-1538"/>
                </a:stretch>
              </a:blipFill>
            </p:spPr>
            <p:txBody>
              <a:bodyPr/>
              <a:lstStyle/>
              <a:p>
                <a:r>
                  <a:rPr lang="en-GB">
                    <a:noFill/>
                  </a:rPr>
                  <a:t> </a:t>
                </a:r>
              </a:p>
            </p:txBody>
          </p:sp>
        </mc:Fallback>
      </mc:AlternateContent>
      <p:sp>
        <p:nvSpPr>
          <p:cNvPr id="42" name="TextBox 41">
            <a:extLst>
              <a:ext uri="{FF2B5EF4-FFF2-40B4-BE49-F238E27FC236}">
                <a16:creationId xmlns:a16="http://schemas.microsoft.com/office/drawing/2014/main" id="{863F2548-3A8A-CD6F-4325-F3F89856617C}"/>
              </a:ext>
            </a:extLst>
          </p:cNvPr>
          <p:cNvSpPr txBox="1"/>
          <p:nvPr/>
        </p:nvSpPr>
        <p:spPr>
          <a:xfrm>
            <a:off x="8760841" y="3789003"/>
            <a:ext cx="2399086" cy="226591"/>
          </a:xfrm>
          <a:prstGeom prst="rect">
            <a:avLst/>
          </a:prstGeom>
          <a:noFill/>
        </p:spPr>
        <p:txBody>
          <a:bodyPr wrap="square" lIns="36000" tIns="36000" rIns="36000" bIns="36000" rtlCol="0">
            <a:spAutoFit/>
          </a:bodyPr>
          <a:lstStyle/>
          <a:p>
            <a:pPr algn="ctr"/>
            <a:r>
              <a:rPr lang="en-GB" sz="1000" b="1" u="sng" dirty="0"/>
              <a:t>R</a:t>
            </a:r>
            <a:r>
              <a:rPr lang="en-GB" sz="1000" b="1" u="sng" baseline="30000" dirty="0"/>
              <a:t>2</a:t>
            </a:r>
            <a:r>
              <a:rPr lang="en-GB" sz="1000" b="1" u="sng" dirty="0"/>
              <a:t> for combined model</a:t>
            </a:r>
          </a:p>
        </p:txBody>
      </p:sp>
      <p:sp>
        <p:nvSpPr>
          <p:cNvPr id="43" name="TextBox 42">
            <a:extLst>
              <a:ext uri="{FF2B5EF4-FFF2-40B4-BE49-F238E27FC236}">
                <a16:creationId xmlns:a16="http://schemas.microsoft.com/office/drawing/2014/main" id="{2718BAD7-F1B9-0419-0AAF-7B4C55A77855}"/>
              </a:ext>
            </a:extLst>
          </p:cNvPr>
          <p:cNvSpPr txBox="1"/>
          <p:nvPr/>
        </p:nvSpPr>
        <p:spPr>
          <a:xfrm>
            <a:off x="7815935" y="4872459"/>
            <a:ext cx="3645521" cy="777321"/>
          </a:xfrm>
          <a:prstGeom prst="rect">
            <a:avLst/>
          </a:prstGeom>
          <a:solidFill>
            <a:schemeClr val="bg1">
              <a:lumMod val="95000"/>
            </a:schemeClr>
          </a:solidFill>
          <a:ln>
            <a:solidFill>
              <a:schemeClr val="tx2">
                <a:lumMod val="20000"/>
                <a:lumOff val="80000"/>
              </a:schemeClr>
            </a:solidFill>
          </a:ln>
        </p:spPr>
        <p:txBody>
          <a:bodyPr wrap="square" rtlCol="0">
            <a:noAutofit/>
          </a:bodyPr>
          <a:lstStyle/>
          <a:p>
            <a:pPr algn="just"/>
            <a:r>
              <a:rPr lang="en-GB" sz="1100" b="0" dirty="0">
                <a:effectLst/>
                <a:latin typeface="ING Me" panose="02000506040000020004" pitchFamily="2" charset="0"/>
                <a:cs typeface="ING Me" panose="02000506040000020004" pitchFamily="2" charset="0"/>
              </a:rPr>
              <a:t>Area </a:t>
            </a:r>
            <a:r>
              <a:rPr lang="en-GB" sz="1100" b="1" dirty="0">
                <a:latin typeface="ING Me" panose="02000506040000020004" pitchFamily="2" charset="0"/>
                <a:cs typeface="ING Me" panose="02000506040000020004" pitchFamily="2" charset="0"/>
              </a:rPr>
              <a:t>G</a:t>
            </a:r>
            <a:r>
              <a:rPr lang="en-GB" sz="1100" b="0" dirty="0">
                <a:effectLst/>
                <a:latin typeface="ING Me" panose="02000506040000020004" pitchFamily="2" charset="0"/>
                <a:cs typeface="ING Me" panose="02000506040000020004" pitchFamily="2" charset="0"/>
              </a:rPr>
              <a:t> shows the variation shared by both X1 and X2 with Y. As a result, even if make our model blind to X1, our model still has some information of X1 from its proxy X2 (which is not a sensitive attribute).</a:t>
            </a:r>
          </a:p>
          <a:p>
            <a:pPr algn="just"/>
            <a:endParaRPr lang="en-GB" sz="1100" dirty="0">
              <a:latin typeface="ING Me" panose="02000506040000020004" pitchFamily="2" charset="0"/>
              <a:cs typeface="ING Me" panose="02000506040000020004" pitchFamily="2" charset="0"/>
            </a:endParaRPr>
          </a:p>
        </p:txBody>
      </p:sp>
      <p:cxnSp>
        <p:nvCxnSpPr>
          <p:cNvPr id="44" name="Straight Arrow Connector 43">
            <a:extLst>
              <a:ext uri="{FF2B5EF4-FFF2-40B4-BE49-F238E27FC236}">
                <a16:creationId xmlns:a16="http://schemas.microsoft.com/office/drawing/2014/main" id="{3AB079C4-6265-A45E-D8F2-5621AE29706D}"/>
              </a:ext>
            </a:extLst>
          </p:cNvPr>
          <p:cNvCxnSpPr>
            <a:cxnSpLocks/>
          </p:cNvCxnSpPr>
          <p:nvPr/>
        </p:nvCxnSpPr>
        <p:spPr>
          <a:xfrm flipH="1" flipV="1">
            <a:off x="7328930" y="4709360"/>
            <a:ext cx="467421" cy="335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75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49"/>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249"/>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249"/>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249"/>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249"/>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249"/>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249"/>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249"/>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249"/>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249"/>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249"/>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249"/>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249"/>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249"/>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249"/>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249"/>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249"/>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249"/>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249"/>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249"/>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249"/>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249"/>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249"/>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249"/>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3" grpId="0"/>
      <p:bldP spid="14" grpId="0"/>
      <p:bldP spid="15" grpId="0"/>
      <p:bldP spid="17" grpId="0"/>
      <p:bldP spid="19" grpId="0"/>
      <p:bldP spid="25" grpId="0"/>
      <p:bldP spid="27" grpId="0"/>
      <p:bldP spid="28" grpId="0"/>
      <p:bldP spid="29" grpId="0" animBg="1"/>
      <p:bldP spid="30" grpId="0"/>
      <p:bldP spid="31" grpId="0"/>
      <p:bldP spid="32" grpId="0"/>
      <p:bldP spid="39" grpId="0"/>
      <p:bldP spid="42" grpId="0"/>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Process 16">
            <a:extLst>
              <a:ext uri="{FF2B5EF4-FFF2-40B4-BE49-F238E27FC236}">
                <a16:creationId xmlns:a16="http://schemas.microsoft.com/office/drawing/2014/main" id="{84A883A6-A0EF-447A-81B5-B1B9043B9D4A}"/>
              </a:ext>
            </a:extLst>
          </p:cNvPr>
          <p:cNvSpPr>
            <a:spLocks noChangeAspect="1"/>
          </p:cNvSpPr>
          <p:nvPr/>
        </p:nvSpPr>
        <p:spPr>
          <a:xfrm>
            <a:off x="8069724" y="1353197"/>
            <a:ext cx="2098213" cy="2167110"/>
          </a:xfrm>
          <a:prstGeom prst="flowChartProcess">
            <a:avLst/>
          </a:prstGeom>
          <a:solidFill>
            <a:srgbClr val="F0F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pic>
        <p:nvPicPr>
          <p:cNvPr id="12" name="Picture 11">
            <a:extLst>
              <a:ext uri="{FF2B5EF4-FFF2-40B4-BE49-F238E27FC236}">
                <a16:creationId xmlns:a16="http://schemas.microsoft.com/office/drawing/2014/main" id="{1C4FD6FD-B9BB-400F-A7C8-62F2B03B0341}"/>
              </a:ext>
            </a:extLst>
          </p:cNvPr>
          <p:cNvPicPr>
            <a:picLocks noChangeAspect="1"/>
          </p:cNvPicPr>
          <p:nvPr/>
        </p:nvPicPr>
        <p:blipFill>
          <a:blip r:embed="rId2">
            <a:duotone>
              <a:prstClr val="black"/>
              <a:schemeClr val="accent2">
                <a:tint val="45000"/>
                <a:satMod val="400000"/>
              </a:schemeClr>
            </a:duotone>
          </a:blip>
          <a:stretch>
            <a:fillRect/>
          </a:stretch>
        </p:blipFill>
        <p:spPr>
          <a:xfrm>
            <a:off x="4524522" y="4223319"/>
            <a:ext cx="2705639" cy="1638154"/>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62006"/>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7" name="Symbol zastępczy numeru slajdu 1">
            <a:extLst>
              <a:ext uri="{FF2B5EF4-FFF2-40B4-BE49-F238E27FC236}">
                <a16:creationId xmlns:a16="http://schemas.microsoft.com/office/drawing/2014/main" id="{E919D5F9-AE2B-40F1-B9FD-CF11DF7DDED8}"/>
              </a:ext>
            </a:extLst>
          </p:cNvPr>
          <p:cNvSpPr>
            <a:spLocks noGrp="1"/>
          </p:cNvSpPr>
          <p:nvPr>
            <p:ph type="sldNum" sz="quarter" idx="12"/>
          </p:nvPr>
        </p:nvSpPr>
        <p:spPr>
          <a:xfrm>
            <a:off x="8567737" y="6384138"/>
            <a:ext cx="2743200" cy="153888"/>
          </a:xfrm>
        </p:spPr>
        <p:txBody>
          <a:bodyPr vert="horz" wrap="square" lIns="0" tIns="0" rIns="0" bIns="0" rtlCol="0" anchor="b">
            <a:spAutoFit/>
          </a:bodyPr>
          <a:lstStyle/>
          <a:p>
            <a:pPr>
              <a:spcBef>
                <a:spcPct val="0"/>
              </a:spcBef>
            </a:pPr>
            <a:fld id="{1A076B6A-A9D5-4ABA-9939-A832AC87749F}" type="slidenum">
              <a:rPr lang="pl-PL" b="1" smtClean="0">
                <a:solidFill>
                  <a:schemeClr val="tx1"/>
                </a:solidFill>
                <a:latin typeface="+mj-lt"/>
                <a:ea typeface="+mj-ea"/>
                <a:cs typeface="+mj-cs"/>
              </a:rPr>
              <a:pPr>
                <a:spcBef>
                  <a:spcPct val="0"/>
                </a:spcBef>
              </a:pPr>
              <a:t>15</a:t>
            </a:fld>
            <a:endParaRPr lang="en-GB" b="1" dirty="0">
              <a:latin typeface="+mj-lt"/>
              <a:ea typeface="+mj-ea"/>
              <a:cs typeface="+mj-cs"/>
            </a:endParaRPr>
          </a:p>
        </p:txBody>
      </p:sp>
      <p:pic>
        <p:nvPicPr>
          <p:cNvPr id="5" name="Content Placeholder 3">
            <a:extLst>
              <a:ext uri="{FF2B5EF4-FFF2-40B4-BE49-F238E27FC236}">
                <a16:creationId xmlns:a16="http://schemas.microsoft.com/office/drawing/2014/main" id="{5D13F6A3-254A-4BFE-BCBA-A70BDB91A4FD}"/>
              </a:ext>
            </a:extLst>
          </p:cNvPr>
          <p:cNvPicPr>
            <a:picLocks noGrp="1" noChangeAspect="1"/>
          </p:cNvPicPr>
          <p:nvPr>
            <p:ph idx="1"/>
          </p:nvPr>
        </p:nvPicPr>
        <p:blipFill>
          <a:blip r:embed="rId3"/>
          <a:stretch>
            <a:fillRect/>
          </a:stretch>
        </p:blipFill>
        <p:spPr>
          <a:xfrm>
            <a:off x="1853037" y="6197497"/>
            <a:ext cx="963028" cy="456389"/>
          </a:xfrm>
        </p:spPr>
      </p:pic>
      <p:sp>
        <p:nvSpPr>
          <p:cNvPr id="22" name="Title 6">
            <a:extLst>
              <a:ext uri="{FF2B5EF4-FFF2-40B4-BE49-F238E27FC236}">
                <a16:creationId xmlns:a16="http://schemas.microsoft.com/office/drawing/2014/main" id="{647D5C82-273D-4A97-A267-4BC9605AB7CB}"/>
              </a:ext>
            </a:extLst>
          </p:cNvPr>
          <p:cNvSpPr txBox="1">
            <a:spLocks/>
          </p:cNvSpPr>
          <p:nvPr/>
        </p:nvSpPr>
        <p:spPr>
          <a:xfrm>
            <a:off x="658199" y="3928"/>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a:solidFill>
                  <a:srgbClr val="FF6200"/>
                </a:solidFill>
                <a:latin typeface="ING Me" panose="02000506040000020004" pitchFamily="2" charset="0"/>
                <a:cs typeface="ING Me" panose="02000506040000020004" pitchFamily="2" charset="0"/>
              </a:rPr>
              <a:t>Approaches to Bias Mitigation: Pre-Processing</a:t>
            </a:r>
          </a:p>
        </p:txBody>
      </p:sp>
      <p:pic>
        <p:nvPicPr>
          <p:cNvPr id="3" name="Picture 2">
            <a:extLst>
              <a:ext uri="{FF2B5EF4-FFF2-40B4-BE49-F238E27FC236}">
                <a16:creationId xmlns:a16="http://schemas.microsoft.com/office/drawing/2014/main" id="{022446B0-962B-49EB-BE10-B5B4109882D5}"/>
              </a:ext>
            </a:extLst>
          </p:cNvPr>
          <p:cNvPicPr>
            <a:picLocks noChangeAspect="1"/>
          </p:cNvPicPr>
          <p:nvPr/>
        </p:nvPicPr>
        <p:blipFill>
          <a:blip r:embed="rId4"/>
          <a:stretch>
            <a:fillRect/>
          </a:stretch>
        </p:blipFill>
        <p:spPr>
          <a:xfrm>
            <a:off x="8069724" y="1436984"/>
            <a:ext cx="2098213" cy="2039202"/>
          </a:xfrm>
          <a:prstGeom prst="rect">
            <a:avLst/>
          </a:prstGeom>
        </p:spPr>
      </p:pic>
      <p:graphicFrame>
        <p:nvGraphicFramePr>
          <p:cNvPr id="4" name="Table 5">
            <a:extLst>
              <a:ext uri="{FF2B5EF4-FFF2-40B4-BE49-F238E27FC236}">
                <a16:creationId xmlns:a16="http://schemas.microsoft.com/office/drawing/2014/main" id="{7AD3347B-12E1-4394-B889-F765D5705D76}"/>
              </a:ext>
            </a:extLst>
          </p:cNvPr>
          <p:cNvGraphicFramePr>
            <a:graphicFrameLocks noGrp="1"/>
          </p:cNvGraphicFramePr>
          <p:nvPr>
            <p:extLst>
              <p:ext uri="{D42A27DB-BD31-4B8C-83A1-F6EECF244321}">
                <p14:modId xmlns:p14="http://schemas.microsoft.com/office/powerpoint/2010/main" val="2638413779"/>
              </p:ext>
            </p:extLst>
          </p:nvPr>
        </p:nvGraphicFramePr>
        <p:xfrm>
          <a:off x="1363049" y="1223150"/>
          <a:ext cx="5590848" cy="1854200"/>
        </p:xfrm>
        <a:graphic>
          <a:graphicData uri="http://schemas.openxmlformats.org/drawingml/2006/table">
            <a:tbl>
              <a:tblPr firstRow="1" bandRow="1"/>
              <a:tblGrid>
                <a:gridCol w="1397712">
                  <a:extLst>
                    <a:ext uri="{9D8B030D-6E8A-4147-A177-3AD203B41FA5}">
                      <a16:colId xmlns:a16="http://schemas.microsoft.com/office/drawing/2014/main" val="1830208092"/>
                    </a:ext>
                  </a:extLst>
                </a:gridCol>
                <a:gridCol w="1397712">
                  <a:extLst>
                    <a:ext uri="{9D8B030D-6E8A-4147-A177-3AD203B41FA5}">
                      <a16:colId xmlns:a16="http://schemas.microsoft.com/office/drawing/2014/main" val="1350754405"/>
                    </a:ext>
                  </a:extLst>
                </a:gridCol>
                <a:gridCol w="1397712">
                  <a:extLst>
                    <a:ext uri="{9D8B030D-6E8A-4147-A177-3AD203B41FA5}">
                      <a16:colId xmlns:a16="http://schemas.microsoft.com/office/drawing/2014/main" val="4177720158"/>
                    </a:ext>
                  </a:extLst>
                </a:gridCol>
                <a:gridCol w="1397712">
                  <a:extLst>
                    <a:ext uri="{9D8B030D-6E8A-4147-A177-3AD203B41FA5}">
                      <a16:colId xmlns:a16="http://schemas.microsoft.com/office/drawing/2014/main" val="2929727883"/>
                    </a:ext>
                  </a:extLst>
                </a:gridCol>
              </a:tblGrid>
              <a:tr h="370840">
                <a:tc>
                  <a:txBody>
                    <a:bodyPr/>
                    <a:lstStyle/>
                    <a:p>
                      <a:pPr algn="ctr"/>
                      <a:r>
                        <a:rPr lang="en-GB" b="1">
                          <a:solidFill>
                            <a:schemeClr val="bg1"/>
                          </a:solidFill>
                        </a:rPr>
                        <a:t>Sex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200"/>
                    </a:solidFill>
                  </a:tcPr>
                </a:tc>
                <a:tc>
                  <a:txBody>
                    <a:bodyPr/>
                    <a:lstStyle/>
                    <a:p>
                      <a:pPr algn="ctr"/>
                      <a:r>
                        <a:rPr lang="en-GB" b="1">
                          <a:solidFill>
                            <a:schemeClr val="bg1"/>
                          </a:solidFill>
                        </a:rPr>
                        <a:t>Default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200"/>
                    </a:solidFill>
                  </a:tcPr>
                </a:tc>
                <a:tc>
                  <a:txBody>
                    <a:bodyPr/>
                    <a:lstStyle/>
                    <a:p>
                      <a:pPr algn="ctr"/>
                      <a:r>
                        <a:rPr lang="en-GB" b="1">
                          <a:solidFill>
                            <a:schemeClr val="bg1"/>
                          </a:solidFill>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200"/>
                    </a:solidFill>
                  </a:tcPr>
                </a:tc>
                <a:tc>
                  <a:txBody>
                    <a:bodyPr/>
                    <a:lstStyle/>
                    <a:p>
                      <a:pPr algn="ctr"/>
                      <a:r>
                        <a:rPr lang="en-GB" b="1">
                          <a:solidFill>
                            <a:schemeClr val="bg1"/>
                          </a:solidFill>
                        </a:rPr>
                        <a:t>Class Prob.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200"/>
                    </a:solidFill>
                  </a:tcPr>
                </a:tc>
                <a:extLst>
                  <a:ext uri="{0D108BD9-81ED-4DB2-BD59-A6C34878D82A}">
                    <a16:rowId xmlns:a16="http://schemas.microsoft.com/office/drawing/2014/main" val="2524838195"/>
                  </a:ext>
                </a:extLst>
              </a:tr>
              <a:tr h="370840">
                <a:tc>
                  <a:txBody>
                    <a:bodyPr/>
                    <a:lstStyle/>
                    <a:p>
                      <a:pPr algn="ctr"/>
                      <a:r>
                        <a:rPr lang="en-GB">
                          <a:solidFill>
                            <a:schemeClr val="tx1"/>
                          </a:solidFill>
                        </a:rPr>
                        <a:t>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solidFill>
                            <a:schemeClr val="tx1"/>
                          </a:solidFill>
                        </a:rPr>
                        <a:t>Y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0.40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9809162"/>
                  </a:ext>
                </a:extLst>
              </a:tr>
              <a:tr h="370840">
                <a:tc>
                  <a:txBody>
                    <a:bodyPr/>
                    <a:lstStyle/>
                    <a:p>
                      <a:pPr algn="ctr"/>
                      <a:r>
                        <a:rPr lang="en-GB">
                          <a:solidFill>
                            <a:schemeClr val="tx1"/>
                          </a:solidFill>
                        </a:rPr>
                        <a:t>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solidFill>
                            <a:schemeClr val="tx1"/>
                          </a:solidFill>
                        </a:rPr>
                        <a:t>Y =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b="1">
                          <a:solidFill>
                            <a:schemeClr val="tx1"/>
                          </a:solidFill>
                        </a:rPr>
                        <a:t>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3612905"/>
                  </a:ext>
                </a:extLst>
              </a:tr>
              <a:tr h="370840">
                <a:tc>
                  <a:txBody>
                    <a:bodyPr/>
                    <a:lstStyle/>
                    <a:p>
                      <a:pPr algn="ctr"/>
                      <a:r>
                        <a:rPr lang="en-GB">
                          <a:solidFill>
                            <a:schemeClr val="tx1"/>
                          </a:solidFill>
                        </a:rPr>
                        <a:t>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solidFill>
                            <a:schemeClr val="tx1"/>
                          </a:solidFill>
                        </a:rPr>
                        <a:t>Y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0977875"/>
                  </a:ext>
                </a:extLst>
              </a:tr>
              <a:tr h="370840">
                <a:tc>
                  <a:txBody>
                    <a:bodyPr/>
                    <a:lstStyle/>
                    <a:p>
                      <a:pPr algn="ctr"/>
                      <a:r>
                        <a:rPr lang="en-GB">
                          <a:solidFill>
                            <a:schemeClr val="tx1"/>
                          </a:solidFill>
                        </a:rPr>
                        <a:t>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solidFill>
                            <a:schemeClr val="tx1"/>
                          </a:solidFill>
                        </a:rPr>
                        <a:t>Y =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1,800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b="1">
                          <a:solidFill>
                            <a:schemeClr val="tx1"/>
                          </a:solidFill>
                        </a:rPr>
                        <a:t>0.90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927366"/>
                  </a:ext>
                </a:extLst>
              </a:tr>
            </a:tbl>
          </a:graphicData>
        </a:graphic>
      </p:graphicFrame>
      <p:cxnSp>
        <p:nvCxnSpPr>
          <p:cNvPr id="7" name="Straight Connector 6">
            <a:extLst>
              <a:ext uri="{FF2B5EF4-FFF2-40B4-BE49-F238E27FC236}">
                <a16:creationId xmlns:a16="http://schemas.microsoft.com/office/drawing/2014/main" id="{196E4CEE-FBD7-4926-9FB8-182EE42E1BEA}"/>
              </a:ext>
            </a:extLst>
          </p:cNvPr>
          <p:cNvCxnSpPr/>
          <p:nvPr/>
        </p:nvCxnSpPr>
        <p:spPr>
          <a:xfrm>
            <a:off x="658199" y="3879972"/>
            <a:ext cx="1052766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FECDAE-D7BB-4A34-BA16-846D1B8E8964}"/>
              </a:ext>
            </a:extLst>
          </p:cNvPr>
          <p:cNvCxnSpPr/>
          <p:nvPr/>
        </p:nvCxnSpPr>
        <p:spPr>
          <a:xfrm>
            <a:off x="658199" y="3904366"/>
            <a:ext cx="1052766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86D8A2-316D-41EE-97F3-10D06FC3580B}"/>
                  </a:ext>
                </a:extLst>
              </p:cNvPr>
              <p:cNvSpPr txBox="1"/>
              <p:nvPr/>
            </p:nvSpPr>
            <p:spPr>
              <a:xfrm>
                <a:off x="1363049" y="3268249"/>
                <a:ext cx="5590848" cy="415874"/>
              </a:xfrm>
              <a:prstGeom prst="rect">
                <a:avLst/>
              </a:prstGeom>
              <a:solidFill>
                <a:srgbClr val="F0F0F0"/>
              </a:solidFill>
              <a:ln>
                <a:noFill/>
              </a:ln>
            </p:spPr>
            <p:txBody>
              <a:bodyPr wrap="square" lIns="36000" tIns="36000" rIns="36000" bIns="36000" rtlCol="0">
                <a:spAutoFit/>
              </a:bodyPr>
              <a:lstStyle/>
              <a:p>
                <a:pPr algn="ctr"/>
                <a:r>
                  <a:rPr lang="en-GB" sz="1400" b="1">
                    <a:solidFill>
                      <a:srgbClr val="FF6200"/>
                    </a:solidFill>
                    <a:latin typeface="+mj-lt"/>
                  </a:rPr>
                  <a:t>Base Rate (+)  </a:t>
                </a:r>
                <a14:m>
                  <m:oMath xmlns:m="http://schemas.openxmlformats.org/officeDocument/2006/math">
                    <m:r>
                      <a:rPr lang="en-GB" sz="1400" b="1" i="1">
                        <a:solidFill>
                          <a:srgbClr val="FF6200"/>
                        </a:solidFill>
                        <a:latin typeface="Cambria Math" panose="02040503050406030204" pitchFamily="18" charset="0"/>
                        <a:ea typeface="Cambria Math" panose="02040503050406030204" pitchFamily="18" charset="0"/>
                      </a:rPr>
                      <m:t>⇒</m:t>
                    </m:r>
                    <m:r>
                      <a:rPr lang="en-GB" sz="1400" b="1" i="1" smtClean="0">
                        <a:solidFill>
                          <a:srgbClr val="FF6200"/>
                        </a:solidFill>
                        <a:latin typeface="Cambria Math" panose="02040503050406030204" pitchFamily="18" charset="0"/>
                        <a:ea typeface="Cambria Math" panose="02040503050406030204" pitchFamily="18" charset="0"/>
                      </a:rPr>
                      <m:t> </m:t>
                    </m:r>
                    <m:f>
                      <m:fPr>
                        <m:ctrlPr>
                          <a:rPr lang="en-GB" sz="1400" b="1" i="1" smtClean="0">
                            <a:solidFill>
                              <a:srgbClr val="FF6200"/>
                            </a:solidFill>
                            <a:latin typeface="Cambria Math" panose="02040503050406030204" pitchFamily="18" charset="0"/>
                          </a:rPr>
                        </m:ctrlPr>
                      </m:fPr>
                      <m:num>
                        <m:d>
                          <m:dPr>
                            <m:ctrlPr>
                              <a:rPr lang="en-GB" sz="1400" b="1" i="1" smtClean="0">
                                <a:solidFill>
                                  <a:srgbClr val="FF6200"/>
                                </a:solidFill>
                                <a:latin typeface="Cambria Math" panose="02040503050406030204" pitchFamily="18" charset="0"/>
                              </a:rPr>
                            </m:ctrlPr>
                          </m:dPr>
                          <m:e>
                            <m:r>
                              <a:rPr lang="en-GB" sz="1400" b="1" i="1">
                                <a:solidFill>
                                  <a:srgbClr val="FF6200"/>
                                </a:solidFill>
                                <a:latin typeface="Cambria Math" panose="02040503050406030204" pitchFamily="18" charset="0"/>
                              </a:rPr>
                              <m:t>𝟔</m:t>
                            </m:r>
                            <m:r>
                              <a:rPr lang="en-GB" sz="1400" b="1" i="1" smtClean="0">
                                <a:solidFill>
                                  <a:srgbClr val="FF6200"/>
                                </a:solidFill>
                                <a:latin typeface="Cambria Math" panose="02040503050406030204" pitchFamily="18" charset="0"/>
                              </a:rPr>
                              <m:t>𝟎</m:t>
                            </m:r>
                            <m:r>
                              <a:rPr lang="en-GB" sz="1400" b="1" i="1">
                                <a:solidFill>
                                  <a:srgbClr val="FF6200"/>
                                </a:solidFill>
                                <a:latin typeface="Cambria Math" panose="02040503050406030204" pitchFamily="18" charset="0"/>
                              </a:rPr>
                              <m:t>𝟎</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𝟏</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𝟖𝟎𝟎</m:t>
                            </m:r>
                          </m:e>
                        </m:d>
                      </m:num>
                      <m:den>
                        <m:d>
                          <m:dPr>
                            <m:ctrlPr>
                              <a:rPr lang="en-GB" sz="1400" b="1" i="1" smtClean="0">
                                <a:solidFill>
                                  <a:srgbClr val="FF6200"/>
                                </a:solidFill>
                                <a:latin typeface="Cambria Math" panose="02040503050406030204" pitchFamily="18" charset="0"/>
                              </a:rPr>
                            </m:ctrlPr>
                          </m:dPr>
                          <m:e>
                            <m:r>
                              <a:rPr lang="en-GB" sz="1400" b="1" i="1">
                                <a:solidFill>
                                  <a:srgbClr val="FF6200"/>
                                </a:solidFill>
                                <a:latin typeface="Cambria Math" panose="02040503050406030204" pitchFamily="18" charset="0"/>
                              </a:rPr>
                              <m:t>𝟔𝟓𝟎</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𝟑𝟓𝟎</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𝟏</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𝟖𝟎𝟎</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𝟐𝟎𝟎</m:t>
                            </m:r>
                          </m:e>
                        </m:d>
                      </m:den>
                    </m:f>
                    <m:r>
                      <a:rPr lang="en-GB" sz="1400" b="1" i="1" smtClean="0">
                        <a:solidFill>
                          <a:srgbClr val="FF6200"/>
                        </a:solidFill>
                        <a:latin typeface="Cambria Math" panose="02040503050406030204" pitchFamily="18" charset="0"/>
                        <a:ea typeface="Cambria Math" panose="02040503050406030204" pitchFamily="18" charset="0"/>
                      </a:rPr>
                      <m:t>=</m:t>
                    </m:r>
                    <m:r>
                      <a:rPr lang="en-GB" sz="1400" b="1" i="1" smtClean="0">
                        <a:solidFill>
                          <a:srgbClr val="FF6200"/>
                        </a:solidFill>
                        <a:latin typeface="Cambria Math" panose="02040503050406030204" pitchFamily="18" charset="0"/>
                        <a:ea typeface="Cambria Math" panose="02040503050406030204" pitchFamily="18" charset="0"/>
                      </a:rPr>
                      <m:t>𝟎</m:t>
                    </m:r>
                    <m:r>
                      <a:rPr lang="en-GB" sz="1400" b="1" i="1" smtClean="0">
                        <a:solidFill>
                          <a:srgbClr val="FF6200"/>
                        </a:solidFill>
                        <a:latin typeface="Cambria Math" panose="02040503050406030204" pitchFamily="18" charset="0"/>
                        <a:ea typeface="Cambria Math" panose="02040503050406030204" pitchFamily="18" charset="0"/>
                      </a:rPr>
                      <m:t>.</m:t>
                    </m:r>
                    <m:r>
                      <a:rPr lang="en-GB" sz="1400" b="1" i="1" smtClean="0">
                        <a:solidFill>
                          <a:srgbClr val="FF6200"/>
                        </a:solidFill>
                        <a:latin typeface="Cambria Math" panose="02040503050406030204" pitchFamily="18" charset="0"/>
                        <a:ea typeface="Cambria Math" panose="02040503050406030204" pitchFamily="18" charset="0"/>
                      </a:rPr>
                      <m:t>𝟖𝟎</m:t>
                    </m:r>
                  </m:oMath>
                </a14:m>
                <a:endParaRPr lang="en-GB" sz="1400" b="1" err="1">
                  <a:solidFill>
                    <a:srgbClr val="FF6200"/>
                  </a:solidFill>
                  <a:latin typeface="+mj-lt"/>
                </a:endParaRPr>
              </a:p>
            </p:txBody>
          </p:sp>
        </mc:Choice>
        <mc:Fallback xmlns="">
          <p:sp>
            <p:nvSpPr>
              <p:cNvPr id="8" name="TextBox 7">
                <a:extLst>
                  <a:ext uri="{FF2B5EF4-FFF2-40B4-BE49-F238E27FC236}">
                    <a16:creationId xmlns:a16="http://schemas.microsoft.com/office/drawing/2014/main" id="{4886D8A2-316D-41EE-97F3-10D06FC3580B}"/>
                  </a:ext>
                </a:extLst>
              </p:cNvPr>
              <p:cNvSpPr txBox="1">
                <a:spLocks noRot="1" noChangeAspect="1" noMove="1" noResize="1" noEditPoints="1" noAdjustHandles="1" noChangeArrowheads="1" noChangeShapeType="1" noTextEdit="1"/>
              </p:cNvSpPr>
              <p:nvPr/>
            </p:nvSpPr>
            <p:spPr>
              <a:xfrm>
                <a:off x="1363049" y="3268249"/>
                <a:ext cx="5590848" cy="415874"/>
              </a:xfrm>
              <a:prstGeom prst="rect">
                <a:avLst/>
              </a:prstGeom>
              <a:blipFill>
                <a:blip r:embed="rId6"/>
                <a:stretch>
                  <a:fillRect b="-1471"/>
                </a:stretch>
              </a:blipFill>
              <a:ln>
                <a:no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1832F0BF-D73B-467C-A0CE-CD07F6A82533}"/>
              </a:ext>
            </a:extLst>
          </p:cNvPr>
          <p:cNvSpPr/>
          <p:nvPr/>
        </p:nvSpPr>
        <p:spPr>
          <a:xfrm>
            <a:off x="1152863" y="4169588"/>
            <a:ext cx="2529401" cy="1691885"/>
          </a:xfrm>
          <a:prstGeom prst="ellipse">
            <a:avLst/>
          </a:prstGeom>
          <a:solidFill>
            <a:srgbClr val="AB00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b="1">
              <a:solidFill>
                <a:schemeClr val="bg1"/>
              </a:solidFill>
            </a:endParaRPr>
          </a:p>
          <a:p>
            <a:pPr algn="ctr">
              <a:lnSpc>
                <a:spcPct val="90000"/>
              </a:lnSpc>
            </a:pPr>
            <a:r>
              <a:rPr lang="en-GB" sz="1600" b="1">
                <a:solidFill>
                  <a:schemeClr val="bg1"/>
                </a:solidFill>
              </a:rPr>
              <a:t>Assign weights to bring the event rates to parity.</a:t>
            </a:r>
          </a:p>
        </p:txBody>
      </p:sp>
      <p:sp>
        <p:nvSpPr>
          <p:cNvPr id="20" name="Oval 19">
            <a:extLst>
              <a:ext uri="{FF2B5EF4-FFF2-40B4-BE49-F238E27FC236}">
                <a16:creationId xmlns:a16="http://schemas.microsoft.com/office/drawing/2014/main" id="{EE801533-6325-455A-8F6C-E5CBC63D1F72}"/>
              </a:ext>
            </a:extLst>
          </p:cNvPr>
          <p:cNvSpPr/>
          <p:nvPr/>
        </p:nvSpPr>
        <p:spPr>
          <a:xfrm>
            <a:off x="8072419" y="4147263"/>
            <a:ext cx="2705638" cy="1702813"/>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b="1">
                <a:solidFill>
                  <a:schemeClr val="bg1"/>
                </a:solidFill>
              </a:rPr>
              <a:t>Suppression – Remove sensitive features and all the correlated ones.</a:t>
            </a:r>
          </a:p>
        </p:txBody>
      </p:sp>
      <p:sp>
        <p:nvSpPr>
          <p:cNvPr id="19" name="TextBox 18">
            <a:extLst>
              <a:ext uri="{FF2B5EF4-FFF2-40B4-BE49-F238E27FC236}">
                <a16:creationId xmlns:a16="http://schemas.microsoft.com/office/drawing/2014/main" id="{847D2EB1-40F7-4836-BAC1-8E9651132685}"/>
              </a:ext>
            </a:extLst>
          </p:cNvPr>
          <p:cNvSpPr txBox="1"/>
          <p:nvPr/>
        </p:nvSpPr>
        <p:spPr>
          <a:xfrm>
            <a:off x="737291" y="663357"/>
            <a:ext cx="10276213" cy="380480"/>
          </a:xfrm>
          <a:prstGeom prst="rect">
            <a:avLst/>
          </a:prstGeom>
          <a:noFill/>
        </p:spPr>
        <p:txBody>
          <a:bodyPr wrap="square" lIns="36000" tIns="36000" rIns="36000" bIns="36000" rtlCol="0">
            <a:spAutoFit/>
          </a:bodyPr>
          <a:lstStyle/>
          <a:p>
            <a:pPr algn="just"/>
            <a:r>
              <a:rPr lang="en-GB" sz="2000">
                <a:solidFill>
                  <a:srgbClr val="A5A5A5"/>
                </a:solidFill>
                <a:latin typeface="ING Me" panose="02000506040000020004" pitchFamily="2" charset="0"/>
                <a:cs typeface="ING Me" panose="02000506040000020004" pitchFamily="2" charset="0"/>
              </a:rPr>
              <a:t>Remove bias from data – bring the diverse groups closer in representation</a:t>
            </a:r>
          </a:p>
        </p:txBody>
      </p:sp>
      <p:sp>
        <p:nvSpPr>
          <p:cNvPr id="21" name="TextBox 20">
            <a:extLst>
              <a:ext uri="{FF2B5EF4-FFF2-40B4-BE49-F238E27FC236}">
                <a16:creationId xmlns:a16="http://schemas.microsoft.com/office/drawing/2014/main" id="{75A72568-598D-4C4E-B5FA-80DA1C37BE06}"/>
              </a:ext>
            </a:extLst>
          </p:cNvPr>
          <p:cNvSpPr txBox="1"/>
          <p:nvPr/>
        </p:nvSpPr>
        <p:spPr>
          <a:xfrm>
            <a:off x="2816064" y="6195628"/>
            <a:ext cx="8059081" cy="707886"/>
          </a:xfrm>
          <a:prstGeom prst="rect">
            <a:avLst/>
          </a:prstGeom>
          <a:noFill/>
        </p:spPr>
        <p:txBody>
          <a:bodyPr wrap="square" rtlCol="0">
            <a:spAutoFit/>
          </a:bodyPr>
          <a:lstStyle/>
          <a:p>
            <a:pPr marL="228600" indent="-228600">
              <a:buAutoNum type="arabicPeriod"/>
            </a:pPr>
            <a:r>
              <a:rPr lang="en-GB" sz="1000" dirty="0" err="1">
                <a:effectLst/>
                <a:latin typeface="ING Me" panose="02000506040000020004" pitchFamily="2" charset="0"/>
                <a:ea typeface="Calibri" panose="020F0502020204030204" pitchFamily="34" charset="0"/>
                <a:cs typeface="ING Me" panose="02000506040000020004" pitchFamily="2" charset="0"/>
              </a:rPr>
              <a:t>Kamiran</a:t>
            </a:r>
            <a:r>
              <a:rPr lang="en-GB" sz="1000" dirty="0">
                <a:effectLst/>
                <a:latin typeface="ING Me" panose="02000506040000020004" pitchFamily="2" charset="0"/>
                <a:ea typeface="Calibri" panose="020F0502020204030204" pitchFamily="34" charset="0"/>
                <a:cs typeface="ING Me" panose="02000506040000020004" pitchFamily="2" charset="0"/>
              </a:rPr>
              <a:t> &amp; </a:t>
            </a:r>
            <a:r>
              <a:rPr lang="en-GB" sz="1000" dirty="0" err="1">
                <a:effectLst/>
                <a:latin typeface="ING Me" panose="02000506040000020004" pitchFamily="2" charset="0"/>
                <a:ea typeface="Calibri" panose="020F0502020204030204" pitchFamily="34" charset="0"/>
                <a:cs typeface="ING Me" panose="02000506040000020004" pitchFamily="2" charset="0"/>
              </a:rPr>
              <a:t>Calders</a:t>
            </a:r>
            <a:r>
              <a:rPr lang="en-GB" sz="1000" dirty="0">
                <a:effectLst/>
                <a:latin typeface="ING Me" panose="02000506040000020004" pitchFamily="2" charset="0"/>
                <a:ea typeface="Calibri" panose="020F0502020204030204" pitchFamily="34" charset="0"/>
                <a:cs typeface="ING Me" panose="02000506040000020004" pitchFamily="2" charset="0"/>
              </a:rPr>
              <a:t> (2012)</a:t>
            </a:r>
          </a:p>
          <a:p>
            <a:pPr marL="228600" indent="-228600">
              <a:buAutoNum type="arabicPeriod"/>
            </a:pPr>
            <a:r>
              <a:rPr lang="en-GB" sz="1000" dirty="0" err="1">
                <a:latin typeface="ING Me" panose="02000506040000020004" pitchFamily="2" charset="0"/>
                <a:cs typeface="ING Me" panose="02000506040000020004" pitchFamily="2" charset="0"/>
              </a:rPr>
              <a:t>Calmon</a:t>
            </a:r>
            <a:r>
              <a:rPr lang="en-GB" sz="1000" dirty="0">
                <a:latin typeface="ING Me" panose="02000506040000020004" pitchFamily="2" charset="0"/>
                <a:cs typeface="ING Me" panose="02000506040000020004" pitchFamily="2" charset="0"/>
              </a:rPr>
              <a:t> et al. (2017)</a:t>
            </a:r>
          </a:p>
          <a:p>
            <a:pPr marL="228600" indent="-228600">
              <a:buAutoNum type="arabicPeriod"/>
            </a:pPr>
            <a:r>
              <a:rPr lang="en-GB" sz="1000" dirty="0" err="1">
                <a:latin typeface="ING Me" panose="02000506040000020004" pitchFamily="2" charset="0"/>
                <a:cs typeface="ING Me" panose="02000506040000020004" pitchFamily="2" charset="0"/>
              </a:rPr>
              <a:t>Zemel</a:t>
            </a:r>
            <a:r>
              <a:rPr lang="en-GB" sz="1000" dirty="0">
                <a:latin typeface="ING Me" panose="02000506040000020004" pitchFamily="2" charset="0"/>
                <a:cs typeface="ING Me" panose="02000506040000020004" pitchFamily="2" charset="0"/>
              </a:rPr>
              <a:t> et al. (2013)</a:t>
            </a:r>
          </a:p>
          <a:p>
            <a:pPr marL="228600" indent="-228600">
              <a:buAutoNum type="arabicPeriod"/>
            </a:pPr>
            <a:r>
              <a:rPr lang="en-GB" sz="1000" dirty="0">
                <a:latin typeface="ING Me" panose="02000506040000020004" pitchFamily="2" charset="0"/>
                <a:cs typeface="ING Me" panose="02000506040000020004" pitchFamily="2" charset="0"/>
              </a:rPr>
              <a:t>Feldman et al. (2015)</a:t>
            </a:r>
          </a:p>
        </p:txBody>
      </p:sp>
    </p:spTree>
    <p:extLst>
      <p:ext uri="{BB962C8B-B14F-4D97-AF65-F5344CB8AC3E}">
        <p14:creationId xmlns:p14="http://schemas.microsoft.com/office/powerpoint/2010/main" val="863926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Chart 58">
            <a:extLst>
              <a:ext uri="{FF2B5EF4-FFF2-40B4-BE49-F238E27FC236}">
                <a16:creationId xmlns:a16="http://schemas.microsoft.com/office/drawing/2014/main" id="{EBCAD8C3-C885-4CBE-9EA3-4CD67102DC1A}"/>
              </a:ext>
            </a:extLst>
          </p:cNvPr>
          <p:cNvGraphicFramePr/>
          <p:nvPr>
            <p:extLst>
              <p:ext uri="{D42A27DB-BD31-4B8C-83A1-F6EECF244321}">
                <p14:modId xmlns:p14="http://schemas.microsoft.com/office/powerpoint/2010/main" val="2572236842"/>
              </p:ext>
            </p:extLst>
          </p:nvPr>
        </p:nvGraphicFramePr>
        <p:xfrm>
          <a:off x="173096" y="3613890"/>
          <a:ext cx="2825589" cy="1759194"/>
        </p:xfrm>
        <a:graphic>
          <a:graphicData uri="http://schemas.openxmlformats.org/drawingml/2006/chart">
            <c:chart xmlns:c="http://schemas.openxmlformats.org/drawingml/2006/chart" xmlns:r="http://schemas.openxmlformats.org/officeDocument/2006/relationships" r:id="rId2"/>
          </a:graphicData>
        </a:graphic>
      </p:graphicFrame>
      <p:pic>
        <p:nvPicPr>
          <p:cNvPr id="19" name="Picture 18">
            <a:extLst>
              <a:ext uri="{FF2B5EF4-FFF2-40B4-BE49-F238E27FC236}">
                <a16:creationId xmlns:a16="http://schemas.microsoft.com/office/drawing/2014/main" id="{B7C72F9C-4BFC-42E5-AC78-555D34B45EF3}"/>
              </a:ext>
            </a:extLst>
          </p:cNvPr>
          <p:cNvPicPr>
            <a:picLocks noChangeAspect="1"/>
          </p:cNvPicPr>
          <p:nvPr/>
        </p:nvPicPr>
        <p:blipFill>
          <a:blip r:embed="rId3">
            <a:alphaModFix amt="50000"/>
          </a:blip>
          <a:stretch>
            <a:fillRect/>
          </a:stretch>
        </p:blipFill>
        <p:spPr>
          <a:xfrm>
            <a:off x="9351770" y="3683068"/>
            <a:ext cx="1538957" cy="1415625"/>
          </a:xfrm>
          <a:prstGeom prst="rect">
            <a:avLst/>
          </a:prstGeom>
        </p:spPr>
      </p:pic>
      <p:pic>
        <p:nvPicPr>
          <p:cNvPr id="23" name="Picture 22">
            <a:extLst>
              <a:ext uri="{FF2B5EF4-FFF2-40B4-BE49-F238E27FC236}">
                <a16:creationId xmlns:a16="http://schemas.microsoft.com/office/drawing/2014/main" id="{88731845-B62D-43EF-86DA-43C364577366}"/>
              </a:ext>
            </a:extLst>
          </p:cNvPr>
          <p:cNvPicPr>
            <a:picLocks noChangeAspect="1"/>
          </p:cNvPicPr>
          <p:nvPr/>
        </p:nvPicPr>
        <p:blipFill>
          <a:blip r:embed="rId4"/>
          <a:stretch>
            <a:fillRect/>
          </a:stretch>
        </p:blipFill>
        <p:spPr>
          <a:xfrm>
            <a:off x="3186153" y="3831492"/>
            <a:ext cx="2105671" cy="1189402"/>
          </a:xfrm>
          <a:prstGeom prst="rect">
            <a:avLst/>
          </a:prstGeom>
        </p:spPr>
      </p:pic>
      <p:sp>
        <p:nvSpPr>
          <p:cNvPr id="45" name="Rectangle 44">
            <a:extLst>
              <a:ext uri="{FF2B5EF4-FFF2-40B4-BE49-F238E27FC236}">
                <a16:creationId xmlns:a16="http://schemas.microsoft.com/office/drawing/2014/main" id="{A7B42435-5492-4722-805E-FFED98196D4B}"/>
              </a:ext>
            </a:extLst>
          </p:cNvPr>
          <p:cNvSpPr/>
          <p:nvPr/>
        </p:nvSpPr>
        <p:spPr>
          <a:xfrm>
            <a:off x="655349" y="3651441"/>
            <a:ext cx="10527665" cy="1763481"/>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7" name="TextBox 46">
            <a:extLst>
              <a:ext uri="{FF2B5EF4-FFF2-40B4-BE49-F238E27FC236}">
                <a16:creationId xmlns:a16="http://schemas.microsoft.com/office/drawing/2014/main" id="{03F9CDDB-DA9F-4349-B98B-C897EFBD873B}"/>
              </a:ext>
            </a:extLst>
          </p:cNvPr>
          <p:cNvSpPr txBox="1"/>
          <p:nvPr/>
        </p:nvSpPr>
        <p:spPr>
          <a:xfrm>
            <a:off x="888584" y="5172942"/>
            <a:ext cx="1264777" cy="241980"/>
          </a:xfrm>
          <a:prstGeom prst="rect">
            <a:avLst/>
          </a:prstGeom>
          <a:noFill/>
        </p:spPr>
        <p:txBody>
          <a:bodyPr wrap="square" lIns="36000" tIns="36000" rIns="36000" bIns="36000" rtlCol="0">
            <a:spAutoFit/>
          </a:bodyPr>
          <a:lstStyle/>
          <a:p>
            <a:pPr algn="ctr"/>
            <a:r>
              <a:rPr lang="en-GB" sz="1100" b="1">
                <a:solidFill>
                  <a:schemeClr val="tx2"/>
                </a:solidFill>
              </a:rPr>
              <a:t>1. Biased Data</a:t>
            </a:r>
          </a:p>
        </p:txBody>
      </p:sp>
      <p:sp>
        <p:nvSpPr>
          <p:cNvPr id="48" name="Arrow: Right 47">
            <a:extLst>
              <a:ext uri="{FF2B5EF4-FFF2-40B4-BE49-F238E27FC236}">
                <a16:creationId xmlns:a16="http://schemas.microsoft.com/office/drawing/2014/main" id="{823900DD-60FD-4DA6-A79D-D7956CA4E135}"/>
              </a:ext>
            </a:extLst>
          </p:cNvPr>
          <p:cNvSpPr/>
          <p:nvPr/>
        </p:nvSpPr>
        <p:spPr>
          <a:xfrm>
            <a:off x="2283369"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9" name="TextBox 48">
            <a:extLst>
              <a:ext uri="{FF2B5EF4-FFF2-40B4-BE49-F238E27FC236}">
                <a16:creationId xmlns:a16="http://schemas.microsoft.com/office/drawing/2014/main" id="{778A4125-C761-4CE6-81C9-BBF50DEE724A}"/>
              </a:ext>
            </a:extLst>
          </p:cNvPr>
          <p:cNvSpPr txBox="1"/>
          <p:nvPr/>
        </p:nvSpPr>
        <p:spPr>
          <a:xfrm>
            <a:off x="2881705" y="5169056"/>
            <a:ext cx="2677865" cy="241980"/>
          </a:xfrm>
          <a:prstGeom prst="rect">
            <a:avLst/>
          </a:prstGeom>
          <a:noFill/>
        </p:spPr>
        <p:txBody>
          <a:bodyPr wrap="square" lIns="36000" tIns="36000" rIns="36000" bIns="36000" rtlCol="0">
            <a:spAutoFit/>
          </a:bodyPr>
          <a:lstStyle/>
          <a:p>
            <a:pPr algn="ctr"/>
            <a:r>
              <a:rPr lang="en-GB" sz="1100" b="1">
                <a:solidFill>
                  <a:schemeClr val="tx2"/>
                </a:solidFill>
              </a:rPr>
              <a:t>2. Dual Obj: Min Loss &amp; learnt Bias</a:t>
            </a:r>
          </a:p>
        </p:txBody>
      </p:sp>
      <p:sp>
        <p:nvSpPr>
          <p:cNvPr id="50" name="Arrow: Right 49">
            <a:extLst>
              <a:ext uri="{FF2B5EF4-FFF2-40B4-BE49-F238E27FC236}">
                <a16:creationId xmlns:a16="http://schemas.microsoft.com/office/drawing/2014/main" id="{3B7E4E51-D694-4A3F-913D-416D1C19B73D}"/>
              </a:ext>
            </a:extLst>
          </p:cNvPr>
          <p:cNvSpPr/>
          <p:nvPr/>
        </p:nvSpPr>
        <p:spPr>
          <a:xfrm>
            <a:off x="5435558"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1" name="Arrow: Right 50">
            <a:extLst>
              <a:ext uri="{FF2B5EF4-FFF2-40B4-BE49-F238E27FC236}">
                <a16:creationId xmlns:a16="http://schemas.microsoft.com/office/drawing/2014/main" id="{FD903800-4AF0-4677-B337-AC66639CD18F}"/>
              </a:ext>
            </a:extLst>
          </p:cNvPr>
          <p:cNvSpPr/>
          <p:nvPr/>
        </p:nvSpPr>
        <p:spPr>
          <a:xfrm>
            <a:off x="8217611"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2" name="TextBox 51">
            <a:extLst>
              <a:ext uri="{FF2B5EF4-FFF2-40B4-BE49-F238E27FC236}">
                <a16:creationId xmlns:a16="http://schemas.microsoft.com/office/drawing/2014/main" id="{615C9E63-A875-4A39-B8D8-B140A73998E8}"/>
              </a:ext>
            </a:extLst>
          </p:cNvPr>
          <p:cNvSpPr txBox="1"/>
          <p:nvPr/>
        </p:nvSpPr>
        <p:spPr>
          <a:xfrm>
            <a:off x="6433497" y="5174079"/>
            <a:ext cx="1476675" cy="241980"/>
          </a:xfrm>
          <a:prstGeom prst="rect">
            <a:avLst/>
          </a:prstGeom>
          <a:noFill/>
        </p:spPr>
        <p:txBody>
          <a:bodyPr wrap="square" lIns="36000" tIns="36000" rIns="36000" bIns="36000" rtlCol="0">
            <a:spAutoFit/>
          </a:bodyPr>
          <a:lstStyle/>
          <a:p>
            <a:pPr algn="ctr"/>
            <a:r>
              <a:rPr lang="en-GB" sz="1100" b="1">
                <a:solidFill>
                  <a:schemeClr val="tx2"/>
                </a:solidFill>
              </a:rPr>
              <a:t>3. Un-Biased Features</a:t>
            </a:r>
          </a:p>
        </p:txBody>
      </p:sp>
      <p:sp>
        <p:nvSpPr>
          <p:cNvPr id="53" name="TextBox 52">
            <a:extLst>
              <a:ext uri="{FF2B5EF4-FFF2-40B4-BE49-F238E27FC236}">
                <a16:creationId xmlns:a16="http://schemas.microsoft.com/office/drawing/2014/main" id="{C4F9672E-F137-40C2-8AE2-4CA1E7F433E8}"/>
              </a:ext>
            </a:extLst>
          </p:cNvPr>
          <p:cNvSpPr txBox="1"/>
          <p:nvPr/>
        </p:nvSpPr>
        <p:spPr>
          <a:xfrm>
            <a:off x="9351770" y="5169056"/>
            <a:ext cx="1430333" cy="241980"/>
          </a:xfrm>
          <a:prstGeom prst="rect">
            <a:avLst/>
          </a:prstGeom>
          <a:noFill/>
        </p:spPr>
        <p:txBody>
          <a:bodyPr wrap="square" lIns="36000" tIns="36000" rIns="36000" bIns="36000" rtlCol="0">
            <a:spAutoFit/>
          </a:bodyPr>
          <a:lstStyle/>
          <a:p>
            <a:pPr algn="ctr"/>
            <a:r>
              <a:rPr lang="en-GB" sz="1100" b="1">
                <a:solidFill>
                  <a:schemeClr val="tx2"/>
                </a:solidFill>
              </a:rPr>
              <a:t>4. Un-Biased Model</a:t>
            </a:r>
          </a:p>
        </p:txBody>
      </p:sp>
      <p:grpSp>
        <p:nvGrpSpPr>
          <p:cNvPr id="55" name="Group 54">
            <a:extLst>
              <a:ext uri="{FF2B5EF4-FFF2-40B4-BE49-F238E27FC236}">
                <a16:creationId xmlns:a16="http://schemas.microsoft.com/office/drawing/2014/main" id="{83F071AE-9EA5-4D05-B645-9BD80958DF34}"/>
              </a:ext>
            </a:extLst>
          </p:cNvPr>
          <p:cNvGrpSpPr/>
          <p:nvPr/>
        </p:nvGrpSpPr>
        <p:grpSpPr>
          <a:xfrm>
            <a:off x="6370785" y="3683068"/>
            <a:ext cx="1638970" cy="1435733"/>
            <a:chOff x="6421291" y="1392337"/>
            <a:chExt cx="1316880" cy="1517735"/>
          </a:xfrm>
          <a:solidFill>
            <a:schemeClr val="bg2"/>
          </a:solidFill>
        </p:grpSpPr>
        <p:sp>
          <p:nvSpPr>
            <p:cNvPr id="56" name="TextBox 55">
              <a:extLst>
                <a:ext uri="{FF2B5EF4-FFF2-40B4-BE49-F238E27FC236}">
                  <a16:creationId xmlns:a16="http://schemas.microsoft.com/office/drawing/2014/main" id="{8708D01E-22CA-47B5-B0B8-9E3DDBDC3433}"/>
                </a:ext>
              </a:extLst>
            </p:cNvPr>
            <p:cNvSpPr txBox="1"/>
            <p:nvPr/>
          </p:nvSpPr>
          <p:spPr>
            <a:xfrm>
              <a:off x="6421291" y="2703074"/>
              <a:ext cx="1316880" cy="206998"/>
            </a:xfrm>
            <a:prstGeom prst="rect">
              <a:avLst/>
            </a:prstGeom>
            <a:solidFill>
              <a:schemeClr val="tx1"/>
            </a:solidFill>
          </p:spPr>
          <p:txBody>
            <a:bodyPr wrap="square" lIns="36000" tIns="36000" rIns="36000" bIns="36000" rtlCol="0" anchor="ctr">
              <a:spAutoFit/>
            </a:bodyPr>
            <a:lstStyle/>
            <a:p>
              <a:pPr algn="ctr"/>
              <a:r>
                <a:rPr lang="en-GB" sz="800" b="1">
                  <a:solidFill>
                    <a:schemeClr val="bg1"/>
                  </a:solidFill>
                </a:rPr>
                <a:t>Age of Credit History &lt; 5 years</a:t>
              </a:r>
            </a:p>
          </p:txBody>
        </p:sp>
        <p:pic>
          <p:nvPicPr>
            <p:cNvPr id="57" name="Picture 56">
              <a:extLst>
                <a:ext uri="{FF2B5EF4-FFF2-40B4-BE49-F238E27FC236}">
                  <a16:creationId xmlns:a16="http://schemas.microsoft.com/office/drawing/2014/main" id="{B6DC90C4-C497-4C2D-90B1-83FD1E693055}"/>
                </a:ext>
              </a:extLst>
            </p:cNvPr>
            <p:cNvPicPr>
              <a:picLocks noChangeAspect="1"/>
            </p:cNvPicPr>
            <p:nvPr/>
          </p:nvPicPr>
          <p:blipFill>
            <a:blip r:embed="rId5"/>
            <a:stretch>
              <a:fillRect/>
            </a:stretch>
          </p:blipFill>
          <p:spPr>
            <a:xfrm>
              <a:off x="6421291" y="1392337"/>
              <a:ext cx="1316880" cy="1246412"/>
            </a:xfrm>
            <a:prstGeom prst="rect">
              <a:avLst/>
            </a:prstGeom>
            <a:grpFill/>
          </p:spPr>
        </p:pic>
      </p:grpSp>
      <p:sp>
        <p:nvSpPr>
          <p:cNvPr id="12" name="Rectangle 11">
            <a:extLst>
              <a:ext uri="{FF2B5EF4-FFF2-40B4-BE49-F238E27FC236}">
                <a16:creationId xmlns:a16="http://schemas.microsoft.com/office/drawing/2014/main" id="{C078CA4D-C5A9-4EED-980E-828A009B203A}"/>
              </a:ext>
            </a:extLst>
          </p:cNvPr>
          <p:cNvSpPr/>
          <p:nvPr/>
        </p:nvSpPr>
        <p:spPr>
          <a:xfrm>
            <a:off x="655348" y="3371909"/>
            <a:ext cx="10527664" cy="2051267"/>
          </a:xfrm>
          <a:prstGeom prst="rect">
            <a:avLst/>
          </a:prstGeom>
          <a:solidFill>
            <a:srgbClr val="F2F2F2">
              <a:alpha val="8509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15" name="Rectangle 14">
            <a:extLst>
              <a:ext uri="{FF2B5EF4-FFF2-40B4-BE49-F238E27FC236}">
                <a16:creationId xmlns:a16="http://schemas.microsoft.com/office/drawing/2014/main" id="{3AB0E3B1-E142-43A1-B571-6DC0CF4AED95}"/>
              </a:ext>
            </a:extLst>
          </p:cNvPr>
          <p:cNvSpPr/>
          <p:nvPr/>
        </p:nvSpPr>
        <p:spPr>
          <a:xfrm>
            <a:off x="656774" y="1516420"/>
            <a:ext cx="10527665" cy="1763481"/>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62006"/>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7" name="Symbol zastępczy numeru slajdu 1">
            <a:extLst>
              <a:ext uri="{FF2B5EF4-FFF2-40B4-BE49-F238E27FC236}">
                <a16:creationId xmlns:a16="http://schemas.microsoft.com/office/drawing/2014/main" id="{E919D5F9-AE2B-40F1-B9FD-CF11DF7DDED8}"/>
              </a:ext>
            </a:extLst>
          </p:cNvPr>
          <p:cNvSpPr>
            <a:spLocks noGrp="1"/>
          </p:cNvSpPr>
          <p:nvPr>
            <p:ph type="sldNum" sz="quarter" idx="12"/>
          </p:nvPr>
        </p:nvSpPr>
        <p:spPr>
          <a:xfrm>
            <a:off x="8567737" y="6384138"/>
            <a:ext cx="2743200" cy="153888"/>
          </a:xfrm>
        </p:spPr>
        <p:txBody>
          <a:bodyPr vert="horz" wrap="square" lIns="0" tIns="0" rIns="0" bIns="0" rtlCol="0" anchor="b">
            <a:spAutoFit/>
          </a:bodyPr>
          <a:lstStyle/>
          <a:p>
            <a:pPr>
              <a:spcBef>
                <a:spcPct val="0"/>
              </a:spcBef>
            </a:pPr>
            <a:fld id="{1A076B6A-A9D5-4ABA-9939-A832AC87749F}" type="slidenum">
              <a:rPr lang="pl-PL" b="1" smtClean="0">
                <a:solidFill>
                  <a:schemeClr val="tx1"/>
                </a:solidFill>
                <a:latin typeface="+mj-lt"/>
                <a:ea typeface="+mj-ea"/>
                <a:cs typeface="+mj-cs"/>
              </a:rPr>
              <a:pPr>
                <a:spcBef>
                  <a:spcPct val="0"/>
                </a:spcBef>
              </a:pPr>
              <a:t>16</a:t>
            </a:fld>
            <a:r>
              <a:rPr lang="pl-PL" b="1" dirty="0">
                <a:solidFill>
                  <a:schemeClr val="tx1"/>
                </a:solidFill>
                <a:latin typeface="+mj-lt"/>
                <a:ea typeface="+mj-ea"/>
                <a:cs typeface="+mj-cs"/>
              </a:rPr>
              <a:t> </a:t>
            </a:r>
            <a:endParaRPr lang="pl-PL" sz="1050" dirty="0">
              <a:solidFill>
                <a:schemeClr val="tx1"/>
              </a:solidFill>
              <a:latin typeface="+mj-lt"/>
              <a:ea typeface="+mj-ea"/>
              <a:cs typeface="+mj-cs"/>
            </a:endParaRPr>
          </a:p>
        </p:txBody>
      </p:sp>
      <p:pic>
        <p:nvPicPr>
          <p:cNvPr id="5" name="Content Placeholder 3">
            <a:extLst>
              <a:ext uri="{FF2B5EF4-FFF2-40B4-BE49-F238E27FC236}">
                <a16:creationId xmlns:a16="http://schemas.microsoft.com/office/drawing/2014/main" id="{5D13F6A3-254A-4BFE-BCBA-A70BDB91A4FD}"/>
              </a:ext>
            </a:extLst>
          </p:cNvPr>
          <p:cNvPicPr>
            <a:picLocks noGrp="1" noChangeAspect="1"/>
          </p:cNvPicPr>
          <p:nvPr>
            <p:ph idx="1"/>
          </p:nvPr>
        </p:nvPicPr>
        <p:blipFill>
          <a:blip r:embed="rId6"/>
          <a:stretch>
            <a:fillRect/>
          </a:stretch>
        </p:blipFill>
        <p:spPr>
          <a:xfrm>
            <a:off x="1853037" y="6197497"/>
            <a:ext cx="963028" cy="456389"/>
          </a:xfrm>
        </p:spPr>
      </p:pic>
      <p:sp>
        <p:nvSpPr>
          <p:cNvPr id="22" name="Title 6">
            <a:extLst>
              <a:ext uri="{FF2B5EF4-FFF2-40B4-BE49-F238E27FC236}">
                <a16:creationId xmlns:a16="http://schemas.microsoft.com/office/drawing/2014/main" id="{647D5C82-273D-4A97-A267-4BC9605AB7CB}"/>
              </a:ext>
            </a:extLst>
          </p:cNvPr>
          <p:cNvSpPr txBox="1">
            <a:spLocks/>
          </p:cNvSpPr>
          <p:nvPr/>
        </p:nvSpPr>
        <p:spPr>
          <a:xfrm>
            <a:off x="658199" y="22780"/>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a:solidFill>
                  <a:srgbClr val="FF6200"/>
                </a:solidFill>
                <a:latin typeface="ING Me" panose="02000506040000020004" pitchFamily="2" charset="0"/>
                <a:cs typeface="ING Me" panose="02000506040000020004" pitchFamily="2" charset="0"/>
              </a:rPr>
              <a:t>Approaches to Bias Mitigation: In-Processing (1/2)</a:t>
            </a:r>
          </a:p>
        </p:txBody>
      </p:sp>
      <p:sp>
        <p:nvSpPr>
          <p:cNvPr id="6" name="TextBox 5">
            <a:extLst>
              <a:ext uri="{FF2B5EF4-FFF2-40B4-BE49-F238E27FC236}">
                <a16:creationId xmlns:a16="http://schemas.microsoft.com/office/drawing/2014/main" id="{4216112C-8675-4349-AFE2-E8A193F94952}"/>
              </a:ext>
            </a:extLst>
          </p:cNvPr>
          <p:cNvSpPr txBox="1"/>
          <p:nvPr/>
        </p:nvSpPr>
        <p:spPr>
          <a:xfrm>
            <a:off x="656773" y="1236889"/>
            <a:ext cx="10527664" cy="241980"/>
          </a:xfrm>
          <a:prstGeom prst="rect">
            <a:avLst/>
          </a:prstGeom>
          <a:solidFill>
            <a:srgbClr val="FF6200"/>
          </a:solidFill>
        </p:spPr>
        <p:txBody>
          <a:bodyPr wrap="square" lIns="36000" tIns="36000" rIns="36000" bIns="36000" rtlCol="0">
            <a:spAutoFit/>
          </a:bodyPr>
          <a:lstStyle/>
          <a:p>
            <a:r>
              <a:rPr lang="en-GB" sz="1100" b="1">
                <a:solidFill>
                  <a:schemeClr val="bg1"/>
                </a:solidFill>
              </a:rPr>
              <a:t>How does training on biased data lead to a biased model?</a:t>
            </a:r>
          </a:p>
        </p:txBody>
      </p:sp>
      <p:graphicFrame>
        <p:nvGraphicFramePr>
          <p:cNvPr id="14" name="Chart 13">
            <a:extLst>
              <a:ext uri="{FF2B5EF4-FFF2-40B4-BE49-F238E27FC236}">
                <a16:creationId xmlns:a16="http://schemas.microsoft.com/office/drawing/2014/main" id="{5C87BF04-CD44-4D13-8DA6-3DB1BE8C111D}"/>
              </a:ext>
            </a:extLst>
          </p:cNvPr>
          <p:cNvGraphicFramePr/>
          <p:nvPr/>
        </p:nvGraphicFramePr>
        <p:xfrm>
          <a:off x="173096" y="1473219"/>
          <a:ext cx="2825589" cy="1759194"/>
        </p:xfrm>
        <a:graphic>
          <a:graphicData uri="http://schemas.openxmlformats.org/drawingml/2006/chart">
            <c:chart xmlns:c="http://schemas.openxmlformats.org/drawingml/2006/chart" xmlns:r="http://schemas.openxmlformats.org/officeDocument/2006/relationships" r:id="rId7"/>
          </a:graphicData>
        </a:graphic>
      </p:graphicFrame>
      <p:sp>
        <p:nvSpPr>
          <p:cNvPr id="17" name="TextBox 16">
            <a:extLst>
              <a:ext uri="{FF2B5EF4-FFF2-40B4-BE49-F238E27FC236}">
                <a16:creationId xmlns:a16="http://schemas.microsoft.com/office/drawing/2014/main" id="{07A5A191-0067-4742-AFA6-71E4CC34DF77}"/>
              </a:ext>
            </a:extLst>
          </p:cNvPr>
          <p:cNvSpPr txBox="1"/>
          <p:nvPr/>
        </p:nvSpPr>
        <p:spPr>
          <a:xfrm>
            <a:off x="890009" y="3037921"/>
            <a:ext cx="1264777" cy="241980"/>
          </a:xfrm>
          <a:prstGeom prst="rect">
            <a:avLst/>
          </a:prstGeom>
          <a:noFill/>
        </p:spPr>
        <p:txBody>
          <a:bodyPr wrap="square" lIns="36000" tIns="36000" rIns="36000" bIns="36000" rtlCol="0">
            <a:spAutoFit/>
          </a:bodyPr>
          <a:lstStyle/>
          <a:p>
            <a:pPr algn="ctr"/>
            <a:r>
              <a:rPr lang="en-GB" sz="1100" b="1">
                <a:solidFill>
                  <a:schemeClr val="tx2"/>
                </a:solidFill>
              </a:rPr>
              <a:t>1. Biased Data</a:t>
            </a:r>
          </a:p>
        </p:txBody>
      </p:sp>
      <p:sp>
        <p:nvSpPr>
          <p:cNvPr id="21" name="Arrow: Right 20">
            <a:extLst>
              <a:ext uri="{FF2B5EF4-FFF2-40B4-BE49-F238E27FC236}">
                <a16:creationId xmlns:a16="http://schemas.microsoft.com/office/drawing/2014/main" id="{E8750FE1-63C1-4015-912F-0C81A423F3F2}"/>
              </a:ext>
            </a:extLst>
          </p:cNvPr>
          <p:cNvSpPr/>
          <p:nvPr/>
        </p:nvSpPr>
        <p:spPr>
          <a:xfrm>
            <a:off x="2412984"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3" name="TextBox 32">
            <a:extLst>
              <a:ext uri="{FF2B5EF4-FFF2-40B4-BE49-F238E27FC236}">
                <a16:creationId xmlns:a16="http://schemas.microsoft.com/office/drawing/2014/main" id="{B7408C3C-4EDC-4E5D-9314-15111EE669C9}"/>
              </a:ext>
            </a:extLst>
          </p:cNvPr>
          <p:cNvSpPr txBox="1"/>
          <p:nvPr/>
        </p:nvSpPr>
        <p:spPr>
          <a:xfrm>
            <a:off x="3596172" y="3040483"/>
            <a:ext cx="1264777" cy="241980"/>
          </a:xfrm>
          <a:prstGeom prst="rect">
            <a:avLst/>
          </a:prstGeom>
          <a:noFill/>
        </p:spPr>
        <p:txBody>
          <a:bodyPr wrap="square" lIns="36000" tIns="36000" rIns="36000" bIns="36000" rtlCol="0">
            <a:spAutoFit/>
          </a:bodyPr>
          <a:lstStyle/>
          <a:p>
            <a:pPr algn="ctr"/>
            <a:r>
              <a:rPr lang="en-GB" sz="1100" b="1">
                <a:solidFill>
                  <a:schemeClr val="tx2"/>
                </a:solidFill>
              </a:rPr>
              <a:t>2. Train – Min Loss</a:t>
            </a:r>
          </a:p>
        </p:txBody>
      </p:sp>
      <p:sp>
        <p:nvSpPr>
          <p:cNvPr id="34" name="Arrow: Right 33">
            <a:extLst>
              <a:ext uri="{FF2B5EF4-FFF2-40B4-BE49-F238E27FC236}">
                <a16:creationId xmlns:a16="http://schemas.microsoft.com/office/drawing/2014/main" id="{884F2DAF-8E4B-4BD4-85EF-38AFE9494E5D}"/>
              </a:ext>
            </a:extLst>
          </p:cNvPr>
          <p:cNvSpPr/>
          <p:nvPr/>
        </p:nvSpPr>
        <p:spPr>
          <a:xfrm>
            <a:off x="5308372"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0" name="Arrow: Right 39">
            <a:extLst>
              <a:ext uri="{FF2B5EF4-FFF2-40B4-BE49-F238E27FC236}">
                <a16:creationId xmlns:a16="http://schemas.microsoft.com/office/drawing/2014/main" id="{01AAE9B0-14E7-481C-8DF6-B44E76C0A776}"/>
              </a:ext>
            </a:extLst>
          </p:cNvPr>
          <p:cNvSpPr/>
          <p:nvPr/>
        </p:nvSpPr>
        <p:spPr>
          <a:xfrm>
            <a:off x="8219036"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1" name="TextBox 40">
            <a:extLst>
              <a:ext uri="{FF2B5EF4-FFF2-40B4-BE49-F238E27FC236}">
                <a16:creationId xmlns:a16="http://schemas.microsoft.com/office/drawing/2014/main" id="{0D8E9E87-305D-45AD-A475-F7D3FE1AA60C}"/>
              </a:ext>
            </a:extLst>
          </p:cNvPr>
          <p:cNvSpPr txBox="1"/>
          <p:nvPr/>
        </p:nvSpPr>
        <p:spPr>
          <a:xfrm>
            <a:off x="6534505" y="3039058"/>
            <a:ext cx="1264777" cy="241980"/>
          </a:xfrm>
          <a:prstGeom prst="rect">
            <a:avLst/>
          </a:prstGeom>
          <a:noFill/>
        </p:spPr>
        <p:txBody>
          <a:bodyPr wrap="square" lIns="36000" tIns="36000" rIns="36000" bIns="36000" rtlCol="0">
            <a:spAutoFit/>
          </a:bodyPr>
          <a:lstStyle/>
          <a:p>
            <a:pPr algn="ctr"/>
            <a:r>
              <a:rPr lang="en-GB" sz="1100" b="1">
                <a:solidFill>
                  <a:schemeClr val="tx2"/>
                </a:solidFill>
              </a:rPr>
              <a:t>3. Biased Features</a:t>
            </a:r>
          </a:p>
        </p:txBody>
      </p:sp>
      <p:sp>
        <p:nvSpPr>
          <p:cNvPr id="42" name="TextBox 41">
            <a:extLst>
              <a:ext uri="{FF2B5EF4-FFF2-40B4-BE49-F238E27FC236}">
                <a16:creationId xmlns:a16="http://schemas.microsoft.com/office/drawing/2014/main" id="{9794E447-E773-424E-8730-1CF9FC17DC33}"/>
              </a:ext>
            </a:extLst>
          </p:cNvPr>
          <p:cNvSpPr txBox="1"/>
          <p:nvPr/>
        </p:nvSpPr>
        <p:spPr>
          <a:xfrm>
            <a:off x="9361741" y="3046177"/>
            <a:ext cx="1264777" cy="241980"/>
          </a:xfrm>
          <a:prstGeom prst="rect">
            <a:avLst/>
          </a:prstGeom>
          <a:noFill/>
        </p:spPr>
        <p:txBody>
          <a:bodyPr wrap="square" lIns="36000" tIns="36000" rIns="36000" bIns="36000" rtlCol="0">
            <a:spAutoFit/>
          </a:bodyPr>
          <a:lstStyle/>
          <a:p>
            <a:pPr algn="ctr"/>
            <a:r>
              <a:rPr lang="en-GB" sz="1100" b="1">
                <a:solidFill>
                  <a:schemeClr val="tx2"/>
                </a:solidFill>
              </a:rPr>
              <a:t>4. Biased Model</a:t>
            </a:r>
          </a:p>
        </p:txBody>
      </p:sp>
      <p:pic>
        <p:nvPicPr>
          <p:cNvPr id="4" name="Picture 3">
            <a:extLst>
              <a:ext uri="{FF2B5EF4-FFF2-40B4-BE49-F238E27FC236}">
                <a16:creationId xmlns:a16="http://schemas.microsoft.com/office/drawing/2014/main" id="{1402A17D-9C30-445C-87BB-D54E1C6C1BAA}"/>
              </a:ext>
            </a:extLst>
          </p:cNvPr>
          <p:cNvPicPr>
            <a:picLocks noChangeAspect="1"/>
          </p:cNvPicPr>
          <p:nvPr/>
        </p:nvPicPr>
        <p:blipFill>
          <a:blip r:embed="rId8"/>
          <a:stretch>
            <a:fillRect/>
          </a:stretch>
        </p:blipFill>
        <p:spPr>
          <a:xfrm>
            <a:off x="3512350" y="1563091"/>
            <a:ext cx="1505353" cy="1439841"/>
          </a:xfrm>
          <a:prstGeom prst="rect">
            <a:avLst/>
          </a:prstGeom>
          <a:ln>
            <a:solidFill>
              <a:schemeClr val="bg1">
                <a:lumMod val="95000"/>
              </a:schemeClr>
            </a:solidFill>
          </a:ln>
        </p:spPr>
      </p:pic>
      <p:grpSp>
        <p:nvGrpSpPr>
          <p:cNvPr id="10" name="Group 9">
            <a:extLst>
              <a:ext uri="{FF2B5EF4-FFF2-40B4-BE49-F238E27FC236}">
                <a16:creationId xmlns:a16="http://schemas.microsoft.com/office/drawing/2014/main" id="{D1199056-C5EF-4D89-A374-31FC17584979}"/>
              </a:ext>
            </a:extLst>
          </p:cNvPr>
          <p:cNvGrpSpPr/>
          <p:nvPr/>
        </p:nvGrpSpPr>
        <p:grpSpPr>
          <a:xfrm>
            <a:off x="6372210" y="1573685"/>
            <a:ext cx="1638970" cy="1435733"/>
            <a:chOff x="6421291" y="1392337"/>
            <a:chExt cx="1316880" cy="1517735"/>
          </a:xfrm>
          <a:solidFill>
            <a:schemeClr val="bg2"/>
          </a:solidFill>
        </p:grpSpPr>
        <p:sp>
          <p:nvSpPr>
            <p:cNvPr id="7" name="TextBox 6">
              <a:extLst>
                <a:ext uri="{FF2B5EF4-FFF2-40B4-BE49-F238E27FC236}">
                  <a16:creationId xmlns:a16="http://schemas.microsoft.com/office/drawing/2014/main" id="{A8EB4F82-3B83-4AFE-9405-61480117236F}"/>
                </a:ext>
              </a:extLst>
            </p:cNvPr>
            <p:cNvSpPr txBox="1"/>
            <p:nvPr/>
          </p:nvSpPr>
          <p:spPr>
            <a:xfrm>
              <a:off x="6421291" y="2703074"/>
              <a:ext cx="1316880" cy="206998"/>
            </a:xfrm>
            <a:prstGeom prst="rect">
              <a:avLst/>
            </a:prstGeom>
            <a:solidFill>
              <a:schemeClr val="tx1"/>
            </a:solidFill>
          </p:spPr>
          <p:txBody>
            <a:bodyPr wrap="square" lIns="36000" tIns="36000" rIns="36000" bIns="36000" rtlCol="0" anchor="ctr">
              <a:spAutoFit/>
            </a:bodyPr>
            <a:lstStyle/>
            <a:p>
              <a:pPr algn="ctr"/>
              <a:r>
                <a:rPr lang="en-GB" sz="800" b="1">
                  <a:solidFill>
                    <a:schemeClr val="bg1"/>
                  </a:solidFill>
                </a:rPr>
                <a:t>Age of Credit History &lt; 10 years</a:t>
              </a:r>
            </a:p>
          </p:txBody>
        </p:sp>
        <p:pic>
          <p:nvPicPr>
            <p:cNvPr id="9" name="Picture 8">
              <a:extLst>
                <a:ext uri="{FF2B5EF4-FFF2-40B4-BE49-F238E27FC236}">
                  <a16:creationId xmlns:a16="http://schemas.microsoft.com/office/drawing/2014/main" id="{DAAD3429-7E6B-4D1B-8C46-A38B5C4856B3}"/>
                </a:ext>
              </a:extLst>
            </p:cNvPr>
            <p:cNvPicPr>
              <a:picLocks noChangeAspect="1"/>
            </p:cNvPicPr>
            <p:nvPr/>
          </p:nvPicPr>
          <p:blipFill>
            <a:blip r:embed="rId5"/>
            <a:stretch>
              <a:fillRect/>
            </a:stretch>
          </p:blipFill>
          <p:spPr>
            <a:xfrm>
              <a:off x="6421291" y="1392337"/>
              <a:ext cx="1316880" cy="1246412"/>
            </a:xfrm>
            <a:prstGeom prst="rect">
              <a:avLst/>
            </a:prstGeom>
            <a:grpFill/>
          </p:spPr>
        </p:pic>
      </p:grpSp>
      <p:pic>
        <p:nvPicPr>
          <p:cNvPr id="11" name="Picture 10">
            <a:extLst>
              <a:ext uri="{FF2B5EF4-FFF2-40B4-BE49-F238E27FC236}">
                <a16:creationId xmlns:a16="http://schemas.microsoft.com/office/drawing/2014/main" id="{77417B8C-DB35-4F9C-9603-DA6979F2D9B3}"/>
              </a:ext>
            </a:extLst>
          </p:cNvPr>
          <p:cNvPicPr>
            <a:picLocks noChangeAspect="1"/>
          </p:cNvPicPr>
          <p:nvPr/>
        </p:nvPicPr>
        <p:blipFill>
          <a:blip r:embed="rId9"/>
          <a:stretch>
            <a:fillRect/>
          </a:stretch>
        </p:blipFill>
        <p:spPr>
          <a:xfrm>
            <a:off x="9206154" y="1565858"/>
            <a:ext cx="1575949" cy="1496994"/>
          </a:xfrm>
          <a:prstGeom prst="rect">
            <a:avLst/>
          </a:prstGeom>
          <a:ln>
            <a:solidFill>
              <a:schemeClr val="bg1">
                <a:lumMod val="95000"/>
              </a:schemeClr>
            </a:solidFill>
          </a:ln>
        </p:spPr>
      </p:pic>
      <p:sp>
        <p:nvSpPr>
          <p:cNvPr id="46" name="TextBox 45">
            <a:extLst>
              <a:ext uri="{FF2B5EF4-FFF2-40B4-BE49-F238E27FC236}">
                <a16:creationId xmlns:a16="http://schemas.microsoft.com/office/drawing/2014/main" id="{09149BD2-7970-47FB-AEF7-A720D17C57B8}"/>
              </a:ext>
            </a:extLst>
          </p:cNvPr>
          <p:cNvSpPr txBox="1"/>
          <p:nvPr/>
        </p:nvSpPr>
        <p:spPr>
          <a:xfrm>
            <a:off x="655348" y="3371910"/>
            <a:ext cx="10527664" cy="241980"/>
          </a:xfrm>
          <a:prstGeom prst="rect">
            <a:avLst/>
          </a:prstGeom>
          <a:solidFill>
            <a:srgbClr val="FF6200"/>
          </a:solidFill>
        </p:spPr>
        <p:txBody>
          <a:bodyPr wrap="square" lIns="36000" tIns="36000" rIns="36000" bIns="36000" rtlCol="0">
            <a:spAutoFit/>
          </a:bodyPr>
          <a:lstStyle/>
          <a:p>
            <a:r>
              <a:rPr lang="en-GB" sz="1100" b="1">
                <a:solidFill>
                  <a:schemeClr val="bg1"/>
                </a:solidFill>
              </a:rPr>
              <a:t>What can we change?</a:t>
            </a:r>
          </a:p>
        </p:txBody>
      </p:sp>
      <p:sp>
        <p:nvSpPr>
          <p:cNvPr id="43" name="TextBox 42">
            <a:extLst>
              <a:ext uri="{FF2B5EF4-FFF2-40B4-BE49-F238E27FC236}">
                <a16:creationId xmlns:a16="http://schemas.microsoft.com/office/drawing/2014/main" id="{6E81B0D7-1264-45E8-A39A-4E4457E506E0}"/>
              </a:ext>
            </a:extLst>
          </p:cNvPr>
          <p:cNvSpPr txBox="1"/>
          <p:nvPr/>
        </p:nvSpPr>
        <p:spPr>
          <a:xfrm>
            <a:off x="737291" y="672784"/>
            <a:ext cx="10276213" cy="380480"/>
          </a:xfrm>
          <a:prstGeom prst="rect">
            <a:avLst/>
          </a:prstGeom>
          <a:noFill/>
        </p:spPr>
        <p:txBody>
          <a:bodyPr wrap="square" lIns="36000" tIns="36000" rIns="36000" bIns="36000" rtlCol="0">
            <a:spAutoFit/>
          </a:bodyPr>
          <a:lstStyle/>
          <a:p>
            <a:pPr algn="just"/>
            <a:r>
              <a:rPr lang="en-GB" sz="2000">
                <a:solidFill>
                  <a:srgbClr val="A5A5A5"/>
                </a:solidFill>
                <a:latin typeface="ING Me" panose="02000506040000020004" pitchFamily="2" charset="0"/>
                <a:cs typeface="ING Me" panose="02000506040000020004" pitchFamily="2" charset="0"/>
              </a:rPr>
              <a:t>Modify the training process to get a fair model (more or less)</a:t>
            </a:r>
          </a:p>
        </p:txBody>
      </p:sp>
    </p:spTree>
    <p:extLst>
      <p:ext uri="{BB962C8B-B14F-4D97-AF65-F5344CB8AC3E}">
        <p14:creationId xmlns:p14="http://schemas.microsoft.com/office/powerpoint/2010/main" val="46340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B0E3B1-E142-43A1-B571-6DC0CF4AED95}"/>
              </a:ext>
            </a:extLst>
          </p:cNvPr>
          <p:cNvSpPr/>
          <p:nvPr/>
        </p:nvSpPr>
        <p:spPr>
          <a:xfrm>
            <a:off x="656774" y="1516420"/>
            <a:ext cx="10527665" cy="1763481"/>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62006"/>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7" name="Symbol zastępczy numeru slajdu 1">
            <a:extLst>
              <a:ext uri="{FF2B5EF4-FFF2-40B4-BE49-F238E27FC236}">
                <a16:creationId xmlns:a16="http://schemas.microsoft.com/office/drawing/2014/main" id="{E919D5F9-AE2B-40F1-B9FD-CF11DF7DDED8}"/>
              </a:ext>
            </a:extLst>
          </p:cNvPr>
          <p:cNvSpPr>
            <a:spLocks noGrp="1"/>
          </p:cNvSpPr>
          <p:nvPr>
            <p:ph type="sldNum" sz="quarter" idx="12"/>
          </p:nvPr>
        </p:nvSpPr>
        <p:spPr>
          <a:xfrm>
            <a:off x="8567737" y="6384138"/>
            <a:ext cx="2743200" cy="153888"/>
          </a:xfrm>
        </p:spPr>
        <p:txBody>
          <a:bodyPr vert="horz" wrap="square" lIns="0" tIns="0" rIns="0" bIns="0" rtlCol="0" anchor="b">
            <a:spAutoFit/>
          </a:bodyPr>
          <a:lstStyle/>
          <a:p>
            <a:pPr>
              <a:spcBef>
                <a:spcPct val="0"/>
              </a:spcBef>
            </a:pPr>
            <a:fld id="{1A076B6A-A9D5-4ABA-9939-A832AC87749F}" type="slidenum">
              <a:rPr lang="pl-PL" b="1" smtClean="0">
                <a:solidFill>
                  <a:schemeClr val="tx1"/>
                </a:solidFill>
                <a:latin typeface="+mj-lt"/>
                <a:ea typeface="+mj-ea"/>
                <a:cs typeface="+mj-cs"/>
              </a:rPr>
              <a:pPr>
                <a:spcBef>
                  <a:spcPct val="0"/>
                </a:spcBef>
              </a:pPr>
              <a:t>17</a:t>
            </a:fld>
            <a:r>
              <a:rPr lang="pl-PL" b="1" dirty="0">
                <a:solidFill>
                  <a:schemeClr val="tx1"/>
                </a:solidFill>
                <a:latin typeface="+mj-lt"/>
                <a:ea typeface="+mj-ea"/>
                <a:cs typeface="+mj-cs"/>
              </a:rPr>
              <a:t> </a:t>
            </a:r>
            <a:endParaRPr lang="pl-PL" sz="1050" dirty="0">
              <a:solidFill>
                <a:schemeClr val="tx1"/>
              </a:solidFill>
              <a:latin typeface="+mj-lt"/>
              <a:ea typeface="+mj-ea"/>
              <a:cs typeface="+mj-cs"/>
            </a:endParaRPr>
          </a:p>
        </p:txBody>
      </p:sp>
      <p:pic>
        <p:nvPicPr>
          <p:cNvPr id="5" name="Content Placeholder 3">
            <a:extLst>
              <a:ext uri="{FF2B5EF4-FFF2-40B4-BE49-F238E27FC236}">
                <a16:creationId xmlns:a16="http://schemas.microsoft.com/office/drawing/2014/main" id="{5D13F6A3-254A-4BFE-BCBA-A70BDB91A4FD}"/>
              </a:ext>
            </a:extLst>
          </p:cNvPr>
          <p:cNvPicPr>
            <a:picLocks noGrp="1" noChangeAspect="1"/>
          </p:cNvPicPr>
          <p:nvPr>
            <p:ph idx="1"/>
          </p:nvPr>
        </p:nvPicPr>
        <p:blipFill>
          <a:blip r:embed="rId2"/>
          <a:stretch>
            <a:fillRect/>
          </a:stretch>
        </p:blipFill>
        <p:spPr>
          <a:xfrm>
            <a:off x="1853037" y="6197497"/>
            <a:ext cx="963028" cy="456389"/>
          </a:xfrm>
        </p:spPr>
      </p:pic>
      <p:sp>
        <p:nvSpPr>
          <p:cNvPr id="22" name="Title 6">
            <a:extLst>
              <a:ext uri="{FF2B5EF4-FFF2-40B4-BE49-F238E27FC236}">
                <a16:creationId xmlns:a16="http://schemas.microsoft.com/office/drawing/2014/main" id="{647D5C82-273D-4A97-A267-4BC9605AB7CB}"/>
              </a:ext>
            </a:extLst>
          </p:cNvPr>
          <p:cNvSpPr txBox="1">
            <a:spLocks/>
          </p:cNvSpPr>
          <p:nvPr/>
        </p:nvSpPr>
        <p:spPr>
          <a:xfrm>
            <a:off x="658199" y="3928"/>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a:solidFill>
                  <a:srgbClr val="FF6200"/>
                </a:solidFill>
                <a:latin typeface="ING Me" panose="02000506040000020004" pitchFamily="2" charset="0"/>
                <a:cs typeface="ING Me" panose="02000506040000020004" pitchFamily="2" charset="0"/>
              </a:rPr>
              <a:t>Approaches to Bias Mitigation: In-Processing (2/2)</a:t>
            </a:r>
          </a:p>
        </p:txBody>
      </p:sp>
      <p:sp>
        <p:nvSpPr>
          <p:cNvPr id="6" name="TextBox 5">
            <a:extLst>
              <a:ext uri="{FF2B5EF4-FFF2-40B4-BE49-F238E27FC236}">
                <a16:creationId xmlns:a16="http://schemas.microsoft.com/office/drawing/2014/main" id="{4216112C-8675-4349-AFE2-E8A193F94952}"/>
              </a:ext>
            </a:extLst>
          </p:cNvPr>
          <p:cNvSpPr txBox="1"/>
          <p:nvPr/>
        </p:nvSpPr>
        <p:spPr>
          <a:xfrm>
            <a:off x="656773" y="1236889"/>
            <a:ext cx="10527664" cy="241980"/>
          </a:xfrm>
          <a:prstGeom prst="rect">
            <a:avLst/>
          </a:prstGeom>
          <a:solidFill>
            <a:srgbClr val="FF6200"/>
          </a:solidFill>
        </p:spPr>
        <p:txBody>
          <a:bodyPr wrap="square" lIns="36000" tIns="36000" rIns="36000" bIns="36000" rtlCol="0">
            <a:spAutoFit/>
          </a:bodyPr>
          <a:lstStyle/>
          <a:p>
            <a:r>
              <a:rPr lang="en-GB" sz="1100" b="1">
                <a:solidFill>
                  <a:schemeClr val="bg1"/>
                </a:solidFill>
              </a:rPr>
              <a:t>How does training on biased data lead to a biased model?</a:t>
            </a:r>
          </a:p>
        </p:txBody>
      </p:sp>
      <p:graphicFrame>
        <p:nvGraphicFramePr>
          <p:cNvPr id="14" name="Chart 13">
            <a:extLst>
              <a:ext uri="{FF2B5EF4-FFF2-40B4-BE49-F238E27FC236}">
                <a16:creationId xmlns:a16="http://schemas.microsoft.com/office/drawing/2014/main" id="{5C87BF04-CD44-4D13-8DA6-3DB1BE8C111D}"/>
              </a:ext>
            </a:extLst>
          </p:cNvPr>
          <p:cNvGraphicFramePr/>
          <p:nvPr/>
        </p:nvGraphicFramePr>
        <p:xfrm>
          <a:off x="173096" y="1473219"/>
          <a:ext cx="2825589" cy="1759194"/>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07A5A191-0067-4742-AFA6-71E4CC34DF77}"/>
              </a:ext>
            </a:extLst>
          </p:cNvPr>
          <p:cNvSpPr txBox="1"/>
          <p:nvPr/>
        </p:nvSpPr>
        <p:spPr>
          <a:xfrm>
            <a:off x="890009" y="3037921"/>
            <a:ext cx="1264777" cy="241980"/>
          </a:xfrm>
          <a:prstGeom prst="rect">
            <a:avLst/>
          </a:prstGeom>
          <a:noFill/>
        </p:spPr>
        <p:txBody>
          <a:bodyPr wrap="square" lIns="36000" tIns="36000" rIns="36000" bIns="36000" rtlCol="0">
            <a:spAutoFit/>
          </a:bodyPr>
          <a:lstStyle/>
          <a:p>
            <a:pPr algn="ctr"/>
            <a:r>
              <a:rPr lang="en-GB" sz="1100" b="1">
                <a:solidFill>
                  <a:schemeClr val="tx2"/>
                </a:solidFill>
              </a:rPr>
              <a:t>1. Biased Data</a:t>
            </a:r>
          </a:p>
        </p:txBody>
      </p:sp>
      <p:sp>
        <p:nvSpPr>
          <p:cNvPr id="21" name="Arrow: Right 20">
            <a:extLst>
              <a:ext uri="{FF2B5EF4-FFF2-40B4-BE49-F238E27FC236}">
                <a16:creationId xmlns:a16="http://schemas.microsoft.com/office/drawing/2014/main" id="{E8750FE1-63C1-4015-912F-0C81A423F3F2}"/>
              </a:ext>
            </a:extLst>
          </p:cNvPr>
          <p:cNvSpPr/>
          <p:nvPr/>
        </p:nvSpPr>
        <p:spPr>
          <a:xfrm>
            <a:off x="2412984"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3" name="TextBox 32">
            <a:extLst>
              <a:ext uri="{FF2B5EF4-FFF2-40B4-BE49-F238E27FC236}">
                <a16:creationId xmlns:a16="http://schemas.microsoft.com/office/drawing/2014/main" id="{B7408C3C-4EDC-4E5D-9314-15111EE669C9}"/>
              </a:ext>
            </a:extLst>
          </p:cNvPr>
          <p:cNvSpPr txBox="1"/>
          <p:nvPr/>
        </p:nvSpPr>
        <p:spPr>
          <a:xfrm>
            <a:off x="3596172" y="3040483"/>
            <a:ext cx="1264777" cy="241980"/>
          </a:xfrm>
          <a:prstGeom prst="rect">
            <a:avLst/>
          </a:prstGeom>
          <a:noFill/>
        </p:spPr>
        <p:txBody>
          <a:bodyPr wrap="square" lIns="36000" tIns="36000" rIns="36000" bIns="36000" rtlCol="0">
            <a:spAutoFit/>
          </a:bodyPr>
          <a:lstStyle/>
          <a:p>
            <a:pPr algn="ctr"/>
            <a:r>
              <a:rPr lang="en-GB" sz="1100" b="1">
                <a:solidFill>
                  <a:schemeClr val="tx2"/>
                </a:solidFill>
              </a:rPr>
              <a:t>2. Train – Min Loss</a:t>
            </a:r>
          </a:p>
        </p:txBody>
      </p:sp>
      <p:sp>
        <p:nvSpPr>
          <p:cNvPr id="34" name="Arrow: Right 33">
            <a:extLst>
              <a:ext uri="{FF2B5EF4-FFF2-40B4-BE49-F238E27FC236}">
                <a16:creationId xmlns:a16="http://schemas.microsoft.com/office/drawing/2014/main" id="{884F2DAF-8E4B-4BD4-85EF-38AFE9494E5D}"/>
              </a:ext>
            </a:extLst>
          </p:cNvPr>
          <p:cNvSpPr/>
          <p:nvPr/>
        </p:nvSpPr>
        <p:spPr>
          <a:xfrm>
            <a:off x="5308372"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0" name="Arrow: Right 39">
            <a:extLst>
              <a:ext uri="{FF2B5EF4-FFF2-40B4-BE49-F238E27FC236}">
                <a16:creationId xmlns:a16="http://schemas.microsoft.com/office/drawing/2014/main" id="{01AAE9B0-14E7-481C-8DF6-B44E76C0A776}"/>
              </a:ext>
            </a:extLst>
          </p:cNvPr>
          <p:cNvSpPr/>
          <p:nvPr/>
        </p:nvSpPr>
        <p:spPr>
          <a:xfrm>
            <a:off x="8219036"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1" name="TextBox 40">
            <a:extLst>
              <a:ext uri="{FF2B5EF4-FFF2-40B4-BE49-F238E27FC236}">
                <a16:creationId xmlns:a16="http://schemas.microsoft.com/office/drawing/2014/main" id="{0D8E9E87-305D-45AD-A475-F7D3FE1AA60C}"/>
              </a:ext>
            </a:extLst>
          </p:cNvPr>
          <p:cNvSpPr txBox="1"/>
          <p:nvPr/>
        </p:nvSpPr>
        <p:spPr>
          <a:xfrm>
            <a:off x="6534505" y="3039058"/>
            <a:ext cx="1264777" cy="241980"/>
          </a:xfrm>
          <a:prstGeom prst="rect">
            <a:avLst/>
          </a:prstGeom>
          <a:noFill/>
        </p:spPr>
        <p:txBody>
          <a:bodyPr wrap="square" lIns="36000" tIns="36000" rIns="36000" bIns="36000" rtlCol="0">
            <a:spAutoFit/>
          </a:bodyPr>
          <a:lstStyle/>
          <a:p>
            <a:pPr algn="ctr"/>
            <a:r>
              <a:rPr lang="en-GB" sz="1100" b="1">
                <a:solidFill>
                  <a:schemeClr val="tx2"/>
                </a:solidFill>
              </a:rPr>
              <a:t>3. Biased Features</a:t>
            </a:r>
          </a:p>
        </p:txBody>
      </p:sp>
      <p:sp>
        <p:nvSpPr>
          <p:cNvPr id="42" name="TextBox 41">
            <a:extLst>
              <a:ext uri="{FF2B5EF4-FFF2-40B4-BE49-F238E27FC236}">
                <a16:creationId xmlns:a16="http://schemas.microsoft.com/office/drawing/2014/main" id="{9794E447-E773-424E-8730-1CF9FC17DC33}"/>
              </a:ext>
            </a:extLst>
          </p:cNvPr>
          <p:cNvSpPr txBox="1"/>
          <p:nvPr/>
        </p:nvSpPr>
        <p:spPr>
          <a:xfrm>
            <a:off x="9361741" y="3046177"/>
            <a:ext cx="1264777" cy="241980"/>
          </a:xfrm>
          <a:prstGeom prst="rect">
            <a:avLst/>
          </a:prstGeom>
          <a:noFill/>
        </p:spPr>
        <p:txBody>
          <a:bodyPr wrap="square" lIns="36000" tIns="36000" rIns="36000" bIns="36000" rtlCol="0">
            <a:spAutoFit/>
          </a:bodyPr>
          <a:lstStyle/>
          <a:p>
            <a:pPr algn="ctr"/>
            <a:r>
              <a:rPr lang="en-GB" sz="1100" b="1">
                <a:solidFill>
                  <a:schemeClr val="tx2"/>
                </a:solidFill>
              </a:rPr>
              <a:t>4. Biased Model</a:t>
            </a:r>
          </a:p>
        </p:txBody>
      </p:sp>
      <p:pic>
        <p:nvPicPr>
          <p:cNvPr id="4" name="Picture 3">
            <a:extLst>
              <a:ext uri="{FF2B5EF4-FFF2-40B4-BE49-F238E27FC236}">
                <a16:creationId xmlns:a16="http://schemas.microsoft.com/office/drawing/2014/main" id="{1402A17D-9C30-445C-87BB-D54E1C6C1BAA}"/>
              </a:ext>
            </a:extLst>
          </p:cNvPr>
          <p:cNvPicPr>
            <a:picLocks noChangeAspect="1"/>
          </p:cNvPicPr>
          <p:nvPr/>
        </p:nvPicPr>
        <p:blipFill>
          <a:blip r:embed="rId4"/>
          <a:stretch>
            <a:fillRect/>
          </a:stretch>
        </p:blipFill>
        <p:spPr>
          <a:xfrm>
            <a:off x="3512350" y="1563091"/>
            <a:ext cx="1505353" cy="1439841"/>
          </a:xfrm>
          <a:prstGeom prst="rect">
            <a:avLst/>
          </a:prstGeom>
          <a:ln>
            <a:solidFill>
              <a:schemeClr val="bg1">
                <a:lumMod val="95000"/>
              </a:schemeClr>
            </a:solidFill>
          </a:ln>
        </p:spPr>
      </p:pic>
      <p:grpSp>
        <p:nvGrpSpPr>
          <p:cNvPr id="10" name="Group 9">
            <a:extLst>
              <a:ext uri="{FF2B5EF4-FFF2-40B4-BE49-F238E27FC236}">
                <a16:creationId xmlns:a16="http://schemas.microsoft.com/office/drawing/2014/main" id="{D1199056-C5EF-4D89-A374-31FC17584979}"/>
              </a:ext>
            </a:extLst>
          </p:cNvPr>
          <p:cNvGrpSpPr/>
          <p:nvPr/>
        </p:nvGrpSpPr>
        <p:grpSpPr>
          <a:xfrm>
            <a:off x="6372210" y="1573685"/>
            <a:ext cx="1638970" cy="1435733"/>
            <a:chOff x="6421291" y="1392337"/>
            <a:chExt cx="1316880" cy="1517735"/>
          </a:xfrm>
          <a:solidFill>
            <a:schemeClr val="bg2"/>
          </a:solidFill>
        </p:grpSpPr>
        <p:sp>
          <p:nvSpPr>
            <p:cNvPr id="7" name="TextBox 6">
              <a:extLst>
                <a:ext uri="{FF2B5EF4-FFF2-40B4-BE49-F238E27FC236}">
                  <a16:creationId xmlns:a16="http://schemas.microsoft.com/office/drawing/2014/main" id="{A8EB4F82-3B83-4AFE-9405-61480117236F}"/>
                </a:ext>
              </a:extLst>
            </p:cNvPr>
            <p:cNvSpPr txBox="1"/>
            <p:nvPr/>
          </p:nvSpPr>
          <p:spPr>
            <a:xfrm>
              <a:off x="6421291" y="2703074"/>
              <a:ext cx="1316880" cy="206998"/>
            </a:xfrm>
            <a:prstGeom prst="rect">
              <a:avLst/>
            </a:prstGeom>
            <a:solidFill>
              <a:schemeClr val="tx1"/>
            </a:solidFill>
          </p:spPr>
          <p:txBody>
            <a:bodyPr wrap="square" lIns="36000" tIns="36000" rIns="36000" bIns="36000" rtlCol="0" anchor="ctr">
              <a:spAutoFit/>
            </a:bodyPr>
            <a:lstStyle/>
            <a:p>
              <a:pPr algn="ctr"/>
              <a:r>
                <a:rPr lang="en-GB" sz="800" b="1">
                  <a:solidFill>
                    <a:schemeClr val="bg1"/>
                  </a:solidFill>
                </a:rPr>
                <a:t>Age of Credit History &lt; 10 years</a:t>
              </a:r>
            </a:p>
          </p:txBody>
        </p:sp>
        <p:pic>
          <p:nvPicPr>
            <p:cNvPr id="9" name="Picture 8">
              <a:extLst>
                <a:ext uri="{FF2B5EF4-FFF2-40B4-BE49-F238E27FC236}">
                  <a16:creationId xmlns:a16="http://schemas.microsoft.com/office/drawing/2014/main" id="{DAAD3429-7E6B-4D1B-8C46-A38B5C4856B3}"/>
                </a:ext>
              </a:extLst>
            </p:cNvPr>
            <p:cNvPicPr>
              <a:picLocks noChangeAspect="1"/>
            </p:cNvPicPr>
            <p:nvPr/>
          </p:nvPicPr>
          <p:blipFill>
            <a:blip r:embed="rId5"/>
            <a:stretch>
              <a:fillRect/>
            </a:stretch>
          </p:blipFill>
          <p:spPr>
            <a:xfrm>
              <a:off x="6421291" y="1392337"/>
              <a:ext cx="1316880" cy="1246412"/>
            </a:xfrm>
            <a:prstGeom prst="rect">
              <a:avLst/>
            </a:prstGeom>
            <a:grpFill/>
          </p:spPr>
        </p:pic>
      </p:grpSp>
      <p:pic>
        <p:nvPicPr>
          <p:cNvPr id="11" name="Picture 10">
            <a:extLst>
              <a:ext uri="{FF2B5EF4-FFF2-40B4-BE49-F238E27FC236}">
                <a16:creationId xmlns:a16="http://schemas.microsoft.com/office/drawing/2014/main" id="{77417B8C-DB35-4F9C-9603-DA6979F2D9B3}"/>
              </a:ext>
            </a:extLst>
          </p:cNvPr>
          <p:cNvPicPr>
            <a:picLocks noChangeAspect="1"/>
          </p:cNvPicPr>
          <p:nvPr/>
        </p:nvPicPr>
        <p:blipFill>
          <a:blip r:embed="rId6"/>
          <a:stretch>
            <a:fillRect/>
          </a:stretch>
        </p:blipFill>
        <p:spPr>
          <a:xfrm>
            <a:off x="9206154" y="1565858"/>
            <a:ext cx="1575949" cy="1496994"/>
          </a:xfrm>
          <a:prstGeom prst="rect">
            <a:avLst/>
          </a:prstGeom>
          <a:ln>
            <a:solidFill>
              <a:schemeClr val="bg1">
                <a:lumMod val="95000"/>
              </a:schemeClr>
            </a:solidFill>
          </a:ln>
        </p:spPr>
      </p:pic>
      <p:sp>
        <p:nvSpPr>
          <p:cNvPr id="45" name="Rectangle 44">
            <a:extLst>
              <a:ext uri="{FF2B5EF4-FFF2-40B4-BE49-F238E27FC236}">
                <a16:creationId xmlns:a16="http://schemas.microsoft.com/office/drawing/2014/main" id="{A7B42435-5492-4722-805E-FFED98196D4B}"/>
              </a:ext>
            </a:extLst>
          </p:cNvPr>
          <p:cNvSpPr/>
          <p:nvPr/>
        </p:nvSpPr>
        <p:spPr>
          <a:xfrm>
            <a:off x="655349" y="3651441"/>
            <a:ext cx="10527665" cy="1763481"/>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6" name="TextBox 45">
            <a:extLst>
              <a:ext uri="{FF2B5EF4-FFF2-40B4-BE49-F238E27FC236}">
                <a16:creationId xmlns:a16="http://schemas.microsoft.com/office/drawing/2014/main" id="{09149BD2-7970-47FB-AEF7-A720D17C57B8}"/>
              </a:ext>
            </a:extLst>
          </p:cNvPr>
          <p:cNvSpPr txBox="1"/>
          <p:nvPr/>
        </p:nvSpPr>
        <p:spPr>
          <a:xfrm>
            <a:off x="655348" y="3371910"/>
            <a:ext cx="10527664" cy="241980"/>
          </a:xfrm>
          <a:prstGeom prst="rect">
            <a:avLst/>
          </a:prstGeom>
          <a:solidFill>
            <a:srgbClr val="FF6200"/>
          </a:solidFill>
        </p:spPr>
        <p:txBody>
          <a:bodyPr wrap="square" lIns="36000" tIns="36000" rIns="36000" bIns="36000" rtlCol="0">
            <a:spAutoFit/>
          </a:bodyPr>
          <a:lstStyle/>
          <a:p>
            <a:r>
              <a:rPr lang="en-GB" sz="1100" b="1">
                <a:solidFill>
                  <a:schemeClr val="bg1"/>
                </a:solidFill>
              </a:rPr>
              <a:t>What can we change?</a:t>
            </a:r>
          </a:p>
        </p:txBody>
      </p:sp>
      <p:sp>
        <p:nvSpPr>
          <p:cNvPr id="47" name="TextBox 46">
            <a:extLst>
              <a:ext uri="{FF2B5EF4-FFF2-40B4-BE49-F238E27FC236}">
                <a16:creationId xmlns:a16="http://schemas.microsoft.com/office/drawing/2014/main" id="{03F9CDDB-DA9F-4349-B98B-C897EFBD873B}"/>
              </a:ext>
            </a:extLst>
          </p:cNvPr>
          <p:cNvSpPr txBox="1"/>
          <p:nvPr/>
        </p:nvSpPr>
        <p:spPr>
          <a:xfrm>
            <a:off x="888584" y="5172942"/>
            <a:ext cx="1264777" cy="241980"/>
          </a:xfrm>
          <a:prstGeom prst="rect">
            <a:avLst/>
          </a:prstGeom>
          <a:noFill/>
        </p:spPr>
        <p:txBody>
          <a:bodyPr wrap="square" lIns="36000" tIns="36000" rIns="36000" bIns="36000" rtlCol="0">
            <a:spAutoFit/>
          </a:bodyPr>
          <a:lstStyle/>
          <a:p>
            <a:pPr algn="ctr"/>
            <a:r>
              <a:rPr lang="en-GB" sz="1100" b="1">
                <a:solidFill>
                  <a:schemeClr val="tx2"/>
                </a:solidFill>
              </a:rPr>
              <a:t>1. Biased Data</a:t>
            </a:r>
          </a:p>
        </p:txBody>
      </p:sp>
      <p:sp>
        <p:nvSpPr>
          <p:cNvPr id="48" name="Arrow: Right 47">
            <a:extLst>
              <a:ext uri="{FF2B5EF4-FFF2-40B4-BE49-F238E27FC236}">
                <a16:creationId xmlns:a16="http://schemas.microsoft.com/office/drawing/2014/main" id="{823900DD-60FD-4DA6-A79D-D7956CA4E135}"/>
              </a:ext>
            </a:extLst>
          </p:cNvPr>
          <p:cNvSpPr/>
          <p:nvPr/>
        </p:nvSpPr>
        <p:spPr>
          <a:xfrm>
            <a:off x="2283369"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9" name="TextBox 48">
            <a:extLst>
              <a:ext uri="{FF2B5EF4-FFF2-40B4-BE49-F238E27FC236}">
                <a16:creationId xmlns:a16="http://schemas.microsoft.com/office/drawing/2014/main" id="{778A4125-C761-4CE6-81C9-BBF50DEE724A}"/>
              </a:ext>
            </a:extLst>
          </p:cNvPr>
          <p:cNvSpPr txBox="1"/>
          <p:nvPr/>
        </p:nvSpPr>
        <p:spPr>
          <a:xfrm>
            <a:off x="2881705" y="5169056"/>
            <a:ext cx="2677865" cy="241980"/>
          </a:xfrm>
          <a:prstGeom prst="rect">
            <a:avLst/>
          </a:prstGeom>
          <a:noFill/>
        </p:spPr>
        <p:txBody>
          <a:bodyPr wrap="square" lIns="36000" tIns="36000" rIns="36000" bIns="36000" rtlCol="0">
            <a:spAutoFit/>
          </a:bodyPr>
          <a:lstStyle/>
          <a:p>
            <a:pPr algn="ctr"/>
            <a:r>
              <a:rPr lang="en-GB" sz="1100" b="1">
                <a:solidFill>
                  <a:schemeClr val="tx2"/>
                </a:solidFill>
              </a:rPr>
              <a:t>2. Dual Obj: Min Loss &amp; learnt Bias</a:t>
            </a:r>
          </a:p>
        </p:txBody>
      </p:sp>
      <p:sp>
        <p:nvSpPr>
          <p:cNvPr id="50" name="Arrow: Right 49">
            <a:extLst>
              <a:ext uri="{FF2B5EF4-FFF2-40B4-BE49-F238E27FC236}">
                <a16:creationId xmlns:a16="http://schemas.microsoft.com/office/drawing/2014/main" id="{3B7E4E51-D694-4A3F-913D-416D1C19B73D}"/>
              </a:ext>
            </a:extLst>
          </p:cNvPr>
          <p:cNvSpPr/>
          <p:nvPr/>
        </p:nvSpPr>
        <p:spPr>
          <a:xfrm>
            <a:off x="5435558"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1" name="Arrow: Right 50">
            <a:extLst>
              <a:ext uri="{FF2B5EF4-FFF2-40B4-BE49-F238E27FC236}">
                <a16:creationId xmlns:a16="http://schemas.microsoft.com/office/drawing/2014/main" id="{FD903800-4AF0-4677-B337-AC66639CD18F}"/>
              </a:ext>
            </a:extLst>
          </p:cNvPr>
          <p:cNvSpPr/>
          <p:nvPr/>
        </p:nvSpPr>
        <p:spPr>
          <a:xfrm>
            <a:off x="8217611"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2" name="TextBox 51">
            <a:extLst>
              <a:ext uri="{FF2B5EF4-FFF2-40B4-BE49-F238E27FC236}">
                <a16:creationId xmlns:a16="http://schemas.microsoft.com/office/drawing/2014/main" id="{615C9E63-A875-4A39-B8D8-B140A73998E8}"/>
              </a:ext>
            </a:extLst>
          </p:cNvPr>
          <p:cNvSpPr txBox="1"/>
          <p:nvPr/>
        </p:nvSpPr>
        <p:spPr>
          <a:xfrm>
            <a:off x="6451603" y="5174079"/>
            <a:ext cx="1476675" cy="241980"/>
          </a:xfrm>
          <a:prstGeom prst="rect">
            <a:avLst/>
          </a:prstGeom>
          <a:noFill/>
        </p:spPr>
        <p:txBody>
          <a:bodyPr wrap="square" lIns="36000" tIns="36000" rIns="36000" bIns="36000" rtlCol="0">
            <a:spAutoFit/>
          </a:bodyPr>
          <a:lstStyle/>
          <a:p>
            <a:pPr algn="ctr"/>
            <a:r>
              <a:rPr lang="en-GB" sz="1100" b="1">
                <a:solidFill>
                  <a:schemeClr val="tx2"/>
                </a:solidFill>
              </a:rPr>
              <a:t>3. Un-Biased Features</a:t>
            </a:r>
          </a:p>
        </p:txBody>
      </p:sp>
      <p:sp>
        <p:nvSpPr>
          <p:cNvPr id="53" name="TextBox 52">
            <a:extLst>
              <a:ext uri="{FF2B5EF4-FFF2-40B4-BE49-F238E27FC236}">
                <a16:creationId xmlns:a16="http://schemas.microsoft.com/office/drawing/2014/main" id="{C4F9672E-F137-40C2-8AE2-4CA1E7F433E8}"/>
              </a:ext>
            </a:extLst>
          </p:cNvPr>
          <p:cNvSpPr txBox="1"/>
          <p:nvPr/>
        </p:nvSpPr>
        <p:spPr>
          <a:xfrm>
            <a:off x="9351770" y="5169056"/>
            <a:ext cx="1430333" cy="241980"/>
          </a:xfrm>
          <a:prstGeom prst="rect">
            <a:avLst/>
          </a:prstGeom>
          <a:noFill/>
        </p:spPr>
        <p:txBody>
          <a:bodyPr wrap="square" lIns="36000" tIns="36000" rIns="36000" bIns="36000" rtlCol="0">
            <a:spAutoFit/>
          </a:bodyPr>
          <a:lstStyle/>
          <a:p>
            <a:pPr algn="ctr"/>
            <a:r>
              <a:rPr lang="en-GB" sz="1100" b="1">
                <a:solidFill>
                  <a:schemeClr val="tx2"/>
                </a:solidFill>
              </a:rPr>
              <a:t>4. Un-Biased Model</a:t>
            </a:r>
          </a:p>
        </p:txBody>
      </p:sp>
      <p:grpSp>
        <p:nvGrpSpPr>
          <p:cNvPr id="55" name="Group 54">
            <a:extLst>
              <a:ext uri="{FF2B5EF4-FFF2-40B4-BE49-F238E27FC236}">
                <a16:creationId xmlns:a16="http://schemas.microsoft.com/office/drawing/2014/main" id="{83F071AE-9EA5-4D05-B645-9BD80958DF34}"/>
              </a:ext>
            </a:extLst>
          </p:cNvPr>
          <p:cNvGrpSpPr/>
          <p:nvPr/>
        </p:nvGrpSpPr>
        <p:grpSpPr>
          <a:xfrm>
            <a:off x="6370785" y="3683068"/>
            <a:ext cx="1638970" cy="1435733"/>
            <a:chOff x="6421291" y="1392337"/>
            <a:chExt cx="1316880" cy="1517735"/>
          </a:xfrm>
          <a:solidFill>
            <a:schemeClr val="bg2"/>
          </a:solidFill>
        </p:grpSpPr>
        <p:sp>
          <p:nvSpPr>
            <p:cNvPr id="56" name="TextBox 55">
              <a:extLst>
                <a:ext uri="{FF2B5EF4-FFF2-40B4-BE49-F238E27FC236}">
                  <a16:creationId xmlns:a16="http://schemas.microsoft.com/office/drawing/2014/main" id="{8708D01E-22CA-47B5-B0B8-9E3DDBDC3433}"/>
                </a:ext>
              </a:extLst>
            </p:cNvPr>
            <p:cNvSpPr txBox="1"/>
            <p:nvPr/>
          </p:nvSpPr>
          <p:spPr>
            <a:xfrm>
              <a:off x="6421291" y="2703074"/>
              <a:ext cx="1316880" cy="206998"/>
            </a:xfrm>
            <a:prstGeom prst="rect">
              <a:avLst/>
            </a:prstGeom>
            <a:solidFill>
              <a:schemeClr val="tx1"/>
            </a:solidFill>
          </p:spPr>
          <p:txBody>
            <a:bodyPr wrap="square" lIns="36000" tIns="36000" rIns="36000" bIns="36000" rtlCol="0" anchor="ctr">
              <a:spAutoFit/>
            </a:bodyPr>
            <a:lstStyle/>
            <a:p>
              <a:pPr algn="ctr"/>
              <a:r>
                <a:rPr lang="en-GB" sz="800" b="1">
                  <a:solidFill>
                    <a:schemeClr val="bg1"/>
                  </a:solidFill>
                </a:rPr>
                <a:t>Age of Credit History &lt; 5 years</a:t>
              </a:r>
            </a:p>
          </p:txBody>
        </p:sp>
        <p:pic>
          <p:nvPicPr>
            <p:cNvPr id="57" name="Picture 56">
              <a:extLst>
                <a:ext uri="{FF2B5EF4-FFF2-40B4-BE49-F238E27FC236}">
                  <a16:creationId xmlns:a16="http://schemas.microsoft.com/office/drawing/2014/main" id="{B6DC90C4-C497-4C2D-90B1-83FD1E693055}"/>
                </a:ext>
              </a:extLst>
            </p:cNvPr>
            <p:cNvPicPr>
              <a:picLocks noChangeAspect="1"/>
            </p:cNvPicPr>
            <p:nvPr/>
          </p:nvPicPr>
          <p:blipFill>
            <a:blip r:embed="rId5"/>
            <a:stretch>
              <a:fillRect/>
            </a:stretch>
          </p:blipFill>
          <p:spPr>
            <a:xfrm>
              <a:off x="6421291" y="1392337"/>
              <a:ext cx="1316880" cy="1246412"/>
            </a:xfrm>
            <a:prstGeom prst="rect">
              <a:avLst/>
            </a:prstGeom>
            <a:grpFill/>
          </p:spPr>
        </p:pic>
      </p:grpSp>
      <p:graphicFrame>
        <p:nvGraphicFramePr>
          <p:cNvPr id="59" name="Chart 58">
            <a:extLst>
              <a:ext uri="{FF2B5EF4-FFF2-40B4-BE49-F238E27FC236}">
                <a16:creationId xmlns:a16="http://schemas.microsoft.com/office/drawing/2014/main" id="{EBCAD8C3-C885-4CBE-9EA3-4CD67102DC1A}"/>
              </a:ext>
            </a:extLst>
          </p:cNvPr>
          <p:cNvGraphicFramePr/>
          <p:nvPr/>
        </p:nvGraphicFramePr>
        <p:xfrm>
          <a:off x="173096" y="3613890"/>
          <a:ext cx="2825589" cy="1759194"/>
        </p:xfrm>
        <a:graphic>
          <a:graphicData uri="http://schemas.openxmlformats.org/drawingml/2006/chart">
            <c:chart xmlns:c="http://schemas.openxmlformats.org/drawingml/2006/chart" xmlns:r="http://schemas.openxmlformats.org/officeDocument/2006/relationships" r:id="rId7"/>
          </a:graphicData>
        </a:graphic>
      </p:graphicFrame>
      <p:sp>
        <p:nvSpPr>
          <p:cNvPr id="12" name="Rectangle 11">
            <a:extLst>
              <a:ext uri="{FF2B5EF4-FFF2-40B4-BE49-F238E27FC236}">
                <a16:creationId xmlns:a16="http://schemas.microsoft.com/office/drawing/2014/main" id="{C078CA4D-C5A9-4EED-980E-828A009B203A}"/>
              </a:ext>
            </a:extLst>
          </p:cNvPr>
          <p:cNvSpPr/>
          <p:nvPr/>
        </p:nvSpPr>
        <p:spPr>
          <a:xfrm>
            <a:off x="655348" y="1235456"/>
            <a:ext cx="10527664" cy="2051267"/>
          </a:xfrm>
          <a:prstGeom prst="rect">
            <a:avLst/>
          </a:prstGeom>
          <a:solidFill>
            <a:srgbClr val="F2F2F2">
              <a:alpha val="8509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pic>
        <p:nvPicPr>
          <p:cNvPr id="19" name="Picture 18">
            <a:extLst>
              <a:ext uri="{FF2B5EF4-FFF2-40B4-BE49-F238E27FC236}">
                <a16:creationId xmlns:a16="http://schemas.microsoft.com/office/drawing/2014/main" id="{B7C72F9C-4BFC-42E5-AC78-555D34B45EF3}"/>
              </a:ext>
            </a:extLst>
          </p:cNvPr>
          <p:cNvPicPr>
            <a:picLocks noChangeAspect="1"/>
          </p:cNvPicPr>
          <p:nvPr/>
        </p:nvPicPr>
        <p:blipFill>
          <a:blip r:embed="rId8">
            <a:alphaModFix amt="50000"/>
          </a:blip>
          <a:stretch>
            <a:fillRect/>
          </a:stretch>
        </p:blipFill>
        <p:spPr>
          <a:xfrm>
            <a:off x="9351770" y="3683068"/>
            <a:ext cx="1538957" cy="1415625"/>
          </a:xfrm>
          <a:prstGeom prst="rect">
            <a:avLst/>
          </a:prstGeom>
        </p:spPr>
      </p:pic>
      <p:pic>
        <p:nvPicPr>
          <p:cNvPr id="23" name="Picture 22">
            <a:extLst>
              <a:ext uri="{FF2B5EF4-FFF2-40B4-BE49-F238E27FC236}">
                <a16:creationId xmlns:a16="http://schemas.microsoft.com/office/drawing/2014/main" id="{88731845-B62D-43EF-86DA-43C364577366}"/>
              </a:ext>
            </a:extLst>
          </p:cNvPr>
          <p:cNvPicPr>
            <a:picLocks noChangeAspect="1"/>
          </p:cNvPicPr>
          <p:nvPr/>
        </p:nvPicPr>
        <p:blipFill>
          <a:blip r:embed="rId9"/>
          <a:stretch>
            <a:fillRect/>
          </a:stretch>
        </p:blipFill>
        <p:spPr>
          <a:xfrm>
            <a:off x="3186153" y="3831492"/>
            <a:ext cx="2105671" cy="1189402"/>
          </a:xfrm>
          <a:prstGeom prst="rect">
            <a:avLst/>
          </a:prstGeom>
        </p:spPr>
      </p:pic>
      <p:sp>
        <p:nvSpPr>
          <p:cNvPr id="43" name="TextBox 42">
            <a:extLst>
              <a:ext uri="{FF2B5EF4-FFF2-40B4-BE49-F238E27FC236}">
                <a16:creationId xmlns:a16="http://schemas.microsoft.com/office/drawing/2014/main" id="{D9C60565-20BA-432A-87D5-77621D004A88}"/>
              </a:ext>
            </a:extLst>
          </p:cNvPr>
          <p:cNvSpPr txBox="1"/>
          <p:nvPr/>
        </p:nvSpPr>
        <p:spPr>
          <a:xfrm>
            <a:off x="737291" y="710492"/>
            <a:ext cx="10276213" cy="380480"/>
          </a:xfrm>
          <a:prstGeom prst="rect">
            <a:avLst/>
          </a:prstGeom>
          <a:noFill/>
        </p:spPr>
        <p:txBody>
          <a:bodyPr wrap="square" lIns="36000" tIns="36000" rIns="36000" bIns="36000" rtlCol="0">
            <a:spAutoFit/>
          </a:bodyPr>
          <a:lstStyle/>
          <a:p>
            <a:pPr algn="just"/>
            <a:r>
              <a:rPr lang="en-GB" sz="2000">
                <a:solidFill>
                  <a:srgbClr val="A5A5A5"/>
                </a:solidFill>
                <a:latin typeface="ING Me" panose="02000506040000020004" pitchFamily="2" charset="0"/>
                <a:cs typeface="ING Me" panose="02000506040000020004" pitchFamily="2" charset="0"/>
              </a:rPr>
              <a:t>Modify the training process to get a fair model (more or less)</a:t>
            </a:r>
          </a:p>
        </p:txBody>
      </p:sp>
      <p:sp>
        <p:nvSpPr>
          <p:cNvPr id="44" name="TextBox 43">
            <a:extLst>
              <a:ext uri="{FF2B5EF4-FFF2-40B4-BE49-F238E27FC236}">
                <a16:creationId xmlns:a16="http://schemas.microsoft.com/office/drawing/2014/main" id="{9269B646-11A1-46F3-9156-3C74DBBFA6D8}"/>
              </a:ext>
            </a:extLst>
          </p:cNvPr>
          <p:cNvSpPr txBox="1"/>
          <p:nvPr/>
        </p:nvSpPr>
        <p:spPr>
          <a:xfrm>
            <a:off x="2816064" y="6270059"/>
            <a:ext cx="8059081" cy="246221"/>
          </a:xfrm>
          <a:prstGeom prst="rect">
            <a:avLst/>
          </a:prstGeom>
          <a:noFill/>
        </p:spPr>
        <p:txBody>
          <a:bodyPr wrap="square" rtlCol="0">
            <a:spAutoFit/>
          </a:bodyPr>
          <a:lstStyle/>
          <a:p>
            <a:r>
              <a:rPr lang="en-GB" sz="1000" dirty="0">
                <a:latin typeface="ING Me" panose="02000506040000020004" pitchFamily="2" charset="0"/>
                <a:cs typeface="ING Me" panose="02000506040000020004" pitchFamily="2" charset="0"/>
              </a:rPr>
              <a:t>1. Zhang et al.</a:t>
            </a:r>
            <a:r>
              <a:rPr lang="en-GB" sz="1000" dirty="0">
                <a:effectLst/>
                <a:latin typeface="ING Me" panose="02000506040000020004" pitchFamily="2" charset="0"/>
                <a:ea typeface="Calibri" panose="020F0502020204030204" pitchFamily="34" charset="0"/>
                <a:cs typeface="ING Me" panose="02000506040000020004" pitchFamily="2" charset="0"/>
              </a:rPr>
              <a:t> (2018)</a:t>
            </a:r>
            <a:endParaRPr lang="en-GB" sz="1000" dirty="0">
              <a:latin typeface="ING Me" panose="02000506040000020004" pitchFamily="2" charset="0"/>
              <a:cs typeface="ING Me" panose="02000506040000020004" pitchFamily="2" charset="0"/>
            </a:endParaRPr>
          </a:p>
        </p:txBody>
      </p:sp>
      <p:sp>
        <p:nvSpPr>
          <p:cNvPr id="54" name="TextBox 53">
            <a:extLst>
              <a:ext uri="{FF2B5EF4-FFF2-40B4-BE49-F238E27FC236}">
                <a16:creationId xmlns:a16="http://schemas.microsoft.com/office/drawing/2014/main" id="{19306D03-DE19-4DAE-8961-8D1EE0F9B611}"/>
              </a:ext>
            </a:extLst>
          </p:cNvPr>
          <p:cNvSpPr txBox="1"/>
          <p:nvPr/>
        </p:nvSpPr>
        <p:spPr>
          <a:xfrm>
            <a:off x="737290" y="5462219"/>
            <a:ext cx="2403649" cy="288147"/>
          </a:xfrm>
          <a:prstGeom prst="rect">
            <a:avLst/>
          </a:prstGeom>
          <a:noFill/>
        </p:spPr>
        <p:txBody>
          <a:bodyPr wrap="square" lIns="36000" tIns="36000" rIns="36000" bIns="36000" rtlCol="0">
            <a:spAutoFit/>
          </a:bodyPr>
          <a:lstStyle/>
          <a:p>
            <a:r>
              <a:rPr lang="en-GB" sz="1400"/>
              <a:t>* Fair Adversarial Debiasing</a:t>
            </a:r>
          </a:p>
        </p:txBody>
      </p:sp>
    </p:spTree>
    <p:extLst>
      <p:ext uri="{BB962C8B-B14F-4D97-AF65-F5344CB8AC3E}">
        <p14:creationId xmlns:p14="http://schemas.microsoft.com/office/powerpoint/2010/main" val="260398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39D98323-FDBA-420A-BAFA-50FA7FB2B9F4}"/>
              </a:ext>
            </a:extLst>
          </p:cNvPr>
          <p:cNvSpPr/>
          <p:nvPr/>
        </p:nvSpPr>
        <p:spPr>
          <a:xfrm>
            <a:off x="658199" y="1191580"/>
            <a:ext cx="10527665" cy="4537144"/>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80" name="Rectangle 79">
            <a:extLst>
              <a:ext uri="{FF2B5EF4-FFF2-40B4-BE49-F238E27FC236}">
                <a16:creationId xmlns:a16="http://schemas.microsoft.com/office/drawing/2014/main" id="{E61AFB6B-B0A8-4579-B3C2-2D560B07F980}"/>
              </a:ext>
            </a:extLst>
          </p:cNvPr>
          <p:cNvSpPr/>
          <p:nvPr/>
        </p:nvSpPr>
        <p:spPr>
          <a:xfrm>
            <a:off x="4615543" y="5155475"/>
            <a:ext cx="2674801" cy="306744"/>
          </a:xfrm>
          <a:prstGeom prst="rect">
            <a:avLst/>
          </a:prstGeom>
          <a:solidFill>
            <a:srgbClr val="F0F0F0">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0" name="Right Triangle 59">
            <a:extLst>
              <a:ext uri="{FF2B5EF4-FFF2-40B4-BE49-F238E27FC236}">
                <a16:creationId xmlns:a16="http://schemas.microsoft.com/office/drawing/2014/main" id="{F1DBDACD-F782-4FF7-8FB4-2FD50BF80377}"/>
              </a:ext>
            </a:extLst>
          </p:cNvPr>
          <p:cNvSpPr/>
          <p:nvPr/>
        </p:nvSpPr>
        <p:spPr>
          <a:xfrm rot="10800000">
            <a:off x="7412049" y="1837877"/>
            <a:ext cx="3085032" cy="2657739"/>
          </a:xfrm>
          <a:prstGeom prst="rtTriangle">
            <a:avLst/>
          </a:prstGeom>
          <a:solidFill>
            <a:srgbClr val="349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8" name="Right Triangle 37">
            <a:extLst>
              <a:ext uri="{FF2B5EF4-FFF2-40B4-BE49-F238E27FC236}">
                <a16:creationId xmlns:a16="http://schemas.microsoft.com/office/drawing/2014/main" id="{C4289408-E69E-4103-BDFD-266B26D1BE06}"/>
              </a:ext>
            </a:extLst>
          </p:cNvPr>
          <p:cNvSpPr/>
          <p:nvPr/>
        </p:nvSpPr>
        <p:spPr>
          <a:xfrm rot="10800000">
            <a:off x="1386912" y="1826424"/>
            <a:ext cx="3085032" cy="2657739"/>
          </a:xfrm>
          <a:prstGeom prst="rtTriangle">
            <a:avLst/>
          </a:prstGeom>
          <a:solidFill>
            <a:srgbClr val="349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6" name="Right Triangle 35">
            <a:extLst>
              <a:ext uri="{FF2B5EF4-FFF2-40B4-BE49-F238E27FC236}">
                <a16:creationId xmlns:a16="http://schemas.microsoft.com/office/drawing/2014/main" id="{7E0F7B67-3ED5-46AD-B563-A3DB3A002D94}"/>
              </a:ext>
            </a:extLst>
          </p:cNvPr>
          <p:cNvSpPr/>
          <p:nvPr/>
        </p:nvSpPr>
        <p:spPr>
          <a:xfrm>
            <a:off x="1386912" y="1840274"/>
            <a:ext cx="3085032" cy="2657739"/>
          </a:xfrm>
          <a:prstGeom prst="rtTriangle">
            <a:avLst/>
          </a:prstGeom>
          <a:solidFill>
            <a:srgbClr val="D7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62006"/>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7" name="Symbol zastępczy numeru slajdu 1">
            <a:extLst>
              <a:ext uri="{FF2B5EF4-FFF2-40B4-BE49-F238E27FC236}">
                <a16:creationId xmlns:a16="http://schemas.microsoft.com/office/drawing/2014/main" id="{E919D5F9-AE2B-40F1-B9FD-CF11DF7DDED8}"/>
              </a:ext>
            </a:extLst>
          </p:cNvPr>
          <p:cNvSpPr>
            <a:spLocks noGrp="1"/>
          </p:cNvSpPr>
          <p:nvPr>
            <p:ph type="sldNum" sz="quarter" idx="12"/>
          </p:nvPr>
        </p:nvSpPr>
        <p:spPr>
          <a:xfrm>
            <a:off x="8567737" y="6384138"/>
            <a:ext cx="2743200" cy="153888"/>
          </a:xfrm>
        </p:spPr>
        <p:txBody>
          <a:bodyPr vert="horz" wrap="square" lIns="0" tIns="0" rIns="0" bIns="0" rtlCol="0" anchor="b">
            <a:spAutoFit/>
          </a:bodyPr>
          <a:lstStyle/>
          <a:p>
            <a:pPr>
              <a:spcBef>
                <a:spcPct val="0"/>
              </a:spcBef>
            </a:pPr>
            <a:fld id="{1A076B6A-A9D5-4ABA-9939-A832AC87749F}" type="slidenum">
              <a:rPr lang="pl-PL" b="1" smtClean="0">
                <a:solidFill>
                  <a:schemeClr val="tx1"/>
                </a:solidFill>
                <a:latin typeface="+mj-lt"/>
                <a:ea typeface="+mj-ea"/>
                <a:cs typeface="+mj-cs"/>
              </a:rPr>
              <a:pPr>
                <a:spcBef>
                  <a:spcPct val="0"/>
                </a:spcBef>
              </a:pPr>
              <a:t>18</a:t>
            </a:fld>
            <a:r>
              <a:rPr lang="pl-PL" b="1" dirty="0">
                <a:solidFill>
                  <a:schemeClr val="tx1"/>
                </a:solidFill>
                <a:latin typeface="+mj-lt"/>
                <a:ea typeface="+mj-ea"/>
                <a:cs typeface="+mj-cs"/>
              </a:rPr>
              <a:t> </a:t>
            </a:r>
            <a:endParaRPr lang="pl-PL" sz="1050" dirty="0">
              <a:solidFill>
                <a:schemeClr val="tx1"/>
              </a:solidFill>
              <a:latin typeface="+mj-lt"/>
              <a:ea typeface="+mj-ea"/>
              <a:cs typeface="+mj-cs"/>
            </a:endParaRPr>
          </a:p>
        </p:txBody>
      </p:sp>
      <p:pic>
        <p:nvPicPr>
          <p:cNvPr id="5" name="Content Placeholder 3">
            <a:extLst>
              <a:ext uri="{FF2B5EF4-FFF2-40B4-BE49-F238E27FC236}">
                <a16:creationId xmlns:a16="http://schemas.microsoft.com/office/drawing/2014/main" id="{5D13F6A3-254A-4BFE-BCBA-A70BDB91A4FD}"/>
              </a:ext>
            </a:extLst>
          </p:cNvPr>
          <p:cNvPicPr>
            <a:picLocks noGrp="1" noChangeAspect="1"/>
          </p:cNvPicPr>
          <p:nvPr>
            <p:ph idx="1"/>
          </p:nvPr>
        </p:nvPicPr>
        <p:blipFill>
          <a:blip r:embed="rId2"/>
          <a:stretch>
            <a:fillRect/>
          </a:stretch>
        </p:blipFill>
        <p:spPr>
          <a:xfrm>
            <a:off x="1853037" y="6197497"/>
            <a:ext cx="963028" cy="456389"/>
          </a:xfrm>
        </p:spPr>
      </p:pic>
      <p:sp>
        <p:nvSpPr>
          <p:cNvPr id="22" name="Title 6">
            <a:extLst>
              <a:ext uri="{FF2B5EF4-FFF2-40B4-BE49-F238E27FC236}">
                <a16:creationId xmlns:a16="http://schemas.microsoft.com/office/drawing/2014/main" id="{647D5C82-273D-4A97-A267-4BC9605AB7CB}"/>
              </a:ext>
            </a:extLst>
          </p:cNvPr>
          <p:cNvSpPr txBox="1">
            <a:spLocks/>
          </p:cNvSpPr>
          <p:nvPr/>
        </p:nvSpPr>
        <p:spPr>
          <a:xfrm>
            <a:off x="658199" y="13354"/>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a:solidFill>
                  <a:srgbClr val="FF6200"/>
                </a:solidFill>
                <a:latin typeface="ING Me" panose="02000506040000020004" pitchFamily="2" charset="0"/>
                <a:cs typeface="ING Me" panose="02000506040000020004" pitchFamily="2" charset="0"/>
              </a:rPr>
              <a:t>Approaches to Bias Mitigation: Post-Processing</a:t>
            </a:r>
          </a:p>
        </p:txBody>
      </p:sp>
      <p:sp>
        <p:nvSpPr>
          <p:cNvPr id="10" name="Oval 9">
            <a:extLst>
              <a:ext uri="{FF2B5EF4-FFF2-40B4-BE49-F238E27FC236}">
                <a16:creationId xmlns:a16="http://schemas.microsoft.com/office/drawing/2014/main" id="{58F0D278-589C-4EDA-94F8-7039CA37ED38}"/>
              </a:ext>
            </a:extLst>
          </p:cNvPr>
          <p:cNvSpPr>
            <a:spLocks noChangeAspect="1"/>
          </p:cNvSpPr>
          <p:nvPr/>
        </p:nvSpPr>
        <p:spPr>
          <a:xfrm>
            <a:off x="2921946" y="2380779"/>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3" name="Oval 22">
            <a:extLst>
              <a:ext uri="{FF2B5EF4-FFF2-40B4-BE49-F238E27FC236}">
                <a16:creationId xmlns:a16="http://schemas.microsoft.com/office/drawing/2014/main" id="{312C9F22-C4E1-429A-9CB9-8ECB0754CA02}"/>
              </a:ext>
            </a:extLst>
          </p:cNvPr>
          <p:cNvSpPr>
            <a:spLocks noChangeAspect="1"/>
          </p:cNvSpPr>
          <p:nvPr/>
        </p:nvSpPr>
        <p:spPr>
          <a:xfrm>
            <a:off x="2929428" y="3627687"/>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4" name="Oval 23">
            <a:extLst>
              <a:ext uri="{FF2B5EF4-FFF2-40B4-BE49-F238E27FC236}">
                <a16:creationId xmlns:a16="http://schemas.microsoft.com/office/drawing/2014/main" id="{AF70F93E-8E56-49B0-B1AD-F808EF792439}"/>
              </a:ext>
            </a:extLst>
          </p:cNvPr>
          <p:cNvSpPr>
            <a:spLocks noChangeAspect="1"/>
          </p:cNvSpPr>
          <p:nvPr/>
        </p:nvSpPr>
        <p:spPr>
          <a:xfrm>
            <a:off x="2072975" y="3654774"/>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5" name="Oval 24">
            <a:extLst>
              <a:ext uri="{FF2B5EF4-FFF2-40B4-BE49-F238E27FC236}">
                <a16:creationId xmlns:a16="http://schemas.microsoft.com/office/drawing/2014/main" id="{242C2C81-4271-470A-8B65-15211FF1FE22}"/>
              </a:ext>
            </a:extLst>
          </p:cNvPr>
          <p:cNvSpPr>
            <a:spLocks noChangeAspect="1"/>
          </p:cNvSpPr>
          <p:nvPr/>
        </p:nvSpPr>
        <p:spPr>
          <a:xfrm>
            <a:off x="2371275" y="2064605"/>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6" name="Oval 25">
            <a:extLst>
              <a:ext uri="{FF2B5EF4-FFF2-40B4-BE49-F238E27FC236}">
                <a16:creationId xmlns:a16="http://schemas.microsoft.com/office/drawing/2014/main" id="{94B98A33-1220-4FE1-8455-D5F668EB62B2}"/>
              </a:ext>
            </a:extLst>
          </p:cNvPr>
          <p:cNvSpPr>
            <a:spLocks noChangeAspect="1"/>
          </p:cNvSpPr>
          <p:nvPr/>
        </p:nvSpPr>
        <p:spPr>
          <a:xfrm>
            <a:off x="1669541" y="2645369"/>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8" name="Oval 27">
            <a:extLst>
              <a:ext uri="{FF2B5EF4-FFF2-40B4-BE49-F238E27FC236}">
                <a16:creationId xmlns:a16="http://schemas.microsoft.com/office/drawing/2014/main" id="{2A44E693-F7FE-4F22-876C-4141FD3272C5}"/>
              </a:ext>
            </a:extLst>
          </p:cNvPr>
          <p:cNvSpPr>
            <a:spLocks noChangeAspect="1"/>
          </p:cNvSpPr>
          <p:nvPr/>
        </p:nvSpPr>
        <p:spPr>
          <a:xfrm>
            <a:off x="1825410" y="1923939"/>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0" name="Oval 29">
            <a:extLst>
              <a:ext uri="{FF2B5EF4-FFF2-40B4-BE49-F238E27FC236}">
                <a16:creationId xmlns:a16="http://schemas.microsoft.com/office/drawing/2014/main" id="{79C8C745-24FA-4B7F-B5B6-46BECF1945B1}"/>
              </a:ext>
            </a:extLst>
          </p:cNvPr>
          <p:cNvSpPr>
            <a:spLocks noChangeAspect="1"/>
          </p:cNvSpPr>
          <p:nvPr/>
        </p:nvSpPr>
        <p:spPr>
          <a:xfrm>
            <a:off x="2996100" y="2847025"/>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1" name="Oval 30">
            <a:extLst>
              <a:ext uri="{FF2B5EF4-FFF2-40B4-BE49-F238E27FC236}">
                <a16:creationId xmlns:a16="http://schemas.microsoft.com/office/drawing/2014/main" id="{DDE244C0-AA83-4F02-A554-037E732FE3CB}"/>
              </a:ext>
            </a:extLst>
          </p:cNvPr>
          <p:cNvSpPr>
            <a:spLocks noChangeAspect="1"/>
          </p:cNvSpPr>
          <p:nvPr/>
        </p:nvSpPr>
        <p:spPr>
          <a:xfrm>
            <a:off x="1818825" y="3400691"/>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3" name="Oval 32">
            <a:extLst>
              <a:ext uri="{FF2B5EF4-FFF2-40B4-BE49-F238E27FC236}">
                <a16:creationId xmlns:a16="http://schemas.microsoft.com/office/drawing/2014/main" id="{7B46E0EA-9DEF-4057-9FE8-CDC2BFBE7EA7}"/>
              </a:ext>
            </a:extLst>
          </p:cNvPr>
          <p:cNvSpPr>
            <a:spLocks noChangeAspect="1"/>
          </p:cNvSpPr>
          <p:nvPr/>
        </p:nvSpPr>
        <p:spPr>
          <a:xfrm>
            <a:off x="3539382" y="2558687"/>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9" name="Oval 38">
            <a:extLst>
              <a:ext uri="{FF2B5EF4-FFF2-40B4-BE49-F238E27FC236}">
                <a16:creationId xmlns:a16="http://schemas.microsoft.com/office/drawing/2014/main" id="{B634CE37-F389-430A-B4D3-DFC078533DF7}"/>
              </a:ext>
            </a:extLst>
          </p:cNvPr>
          <p:cNvSpPr>
            <a:spLocks noChangeAspect="1"/>
          </p:cNvSpPr>
          <p:nvPr/>
        </p:nvSpPr>
        <p:spPr>
          <a:xfrm>
            <a:off x="3869637" y="2855969"/>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0" name="Oval 39">
            <a:extLst>
              <a:ext uri="{FF2B5EF4-FFF2-40B4-BE49-F238E27FC236}">
                <a16:creationId xmlns:a16="http://schemas.microsoft.com/office/drawing/2014/main" id="{2FF6F7B6-D109-41DE-A466-9AAE2820D7B7}"/>
              </a:ext>
            </a:extLst>
          </p:cNvPr>
          <p:cNvSpPr>
            <a:spLocks noChangeAspect="1"/>
          </p:cNvSpPr>
          <p:nvPr/>
        </p:nvSpPr>
        <p:spPr>
          <a:xfrm>
            <a:off x="3926830" y="3495800"/>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1" name="Oval 40">
            <a:extLst>
              <a:ext uri="{FF2B5EF4-FFF2-40B4-BE49-F238E27FC236}">
                <a16:creationId xmlns:a16="http://schemas.microsoft.com/office/drawing/2014/main" id="{B32B3F7D-CB87-4C3D-80E1-BB74CA82E829}"/>
              </a:ext>
            </a:extLst>
          </p:cNvPr>
          <p:cNvSpPr>
            <a:spLocks noChangeAspect="1"/>
          </p:cNvSpPr>
          <p:nvPr/>
        </p:nvSpPr>
        <p:spPr>
          <a:xfrm>
            <a:off x="3327870" y="3112243"/>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2" name="Oval 41">
            <a:extLst>
              <a:ext uri="{FF2B5EF4-FFF2-40B4-BE49-F238E27FC236}">
                <a16:creationId xmlns:a16="http://schemas.microsoft.com/office/drawing/2014/main" id="{C67694A8-A6F2-4093-ACE9-DD6F45BF3772}"/>
              </a:ext>
            </a:extLst>
          </p:cNvPr>
          <p:cNvSpPr>
            <a:spLocks noChangeAspect="1"/>
          </p:cNvSpPr>
          <p:nvPr/>
        </p:nvSpPr>
        <p:spPr>
          <a:xfrm>
            <a:off x="2477031" y="3155294"/>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3" name="Oval 42">
            <a:extLst>
              <a:ext uri="{FF2B5EF4-FFF2-40B4-BE49-F238E27FC236}">
                <a16:creationId xmlns:a16="http://schemas.microsoft.com/office/drawing/2014/main" id="{93CAEEA9-E3DF-4A9F-B781-689F6F22C48F}"/>
              </a:ext>
            </a:extLst>
          </p:cNvPr>
          <p:cNvSpPr>
            <a:spLocks noChangeAspect="1"/>
          </p:cNvSpPr>
          <p:nvPr/>
        </p:nvSpPr>
        <p:spPr>
          <a:xfrm>
            <a:off x="1818825" y="3011746"/>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4" name="Oval 43">
            <a:extLst>
              <a:ext uri="{FF2B5EF4-FFF2-40B4-BE49-F238E27FC236}">
                <a16:creationId xmlns:a16="http://schemas.microsoft.com/office/drawing/2014/main" id="{5F024563-9137-4F34-B306-34C226260C7E}"/>
              </a:ext>
            </a:extLst>
          </p:cNvPr>
          <p:cNvSpPr>
            <a:spLocks noChangeAspect="1"/>
          </p:cNvSpPr>
          <p:nvPr/>
        </p:nvSpPr>
        <p:spPr>
          <a:xfrm>
            <a:off x="3081829" y="3976643"/>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46" name="Straight Connector 45">
            <a:extLst>
              <a:ext uri="{FF2B5EF4-FFF2-40B4-BE49-F238E27FC236}">
                <a16:creationId xmlns:a16="http://schemas.microsoft.com/office/drawing/2014/main" id="{B900B794-55BD-4F35-AF30-2195A597D925}"/>
              </a:ext>
            </a:extLst>
          </p:cNvPr>
          <p:cNvCxnSpPr>
            <a:cxnSpLocks/>
            <a:stCxn id="36" idx="0"/>
            <a:endCxn id="36" idx="4"/>
          </p:cNvCxnSpPr>
          <p:nvPr/>
        </p:nvCxnSpPr>
        <p:spPr>
          <a:xfrm>
            <a:off x="1386912" y="1840274"/>
            <a:ext cx="3085032" cy="2657739"/>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9" name="Arrow: Right 48">
            <a:extLst>
              <a:ext uri="{FF2B5EF4-FFF2-40B4-BE49-F238E27FC236}">
                <a16:creationId xmlns:a16="http://schemas.microsoft.com/office/drawing/2014/main" id="{9DE06D4A-69C9-40EB-9EFD-03305E562BD1}"/>
              </a:ext>
            </a:extLst>
          </p:cNvPr>
          <p:cNvSpPr/>
          <p:nvPr/>
        </p:nvSpPr>
        <p:spPr>
          <a:xfrm>
            <a:off x="5226098" y="2847025"/>
            <a:ext cx="1380508" cy="570056"/>
          </a:xfrm>
          <a:prstGeom prst="rightArrow">
            <a:avLst/>
          </a:prstGeom>
          <a:solidFill>
            <a:schemeClr val="tx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0" name="Right Triangle 49">
            <a:extLst>
              <a:ext uri="{FF2B5EF4-FFF2-40B4-BE49-F238E27FC236}">
                <a16:creationId xmlns:a16="http://schemas.microsoft.com/office/drawing/2014/main" id="{6252E1A8-1E43-4D3B-A288-6F577F036F91}"/>
              </a:ext>
            </a:extLst>
          </p:cNvPr>
          <p:cNvSpPr/>
          <p:nvPr/>
        </p:nvSpPr>
        <p:spPr>
          <a:xfrm>
            <a:off x="7401729" y="1847392"/>
            <a:ext cx="3085032" cy="2657739"/>
          </a:xfrm>
          <a:prstGeom prst="rtTriangle">
            <a:avLst/>
          </a:prstGeom>
          <a:solidFill>
            <a:srgbClr val="D7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1" name="Oval 50">
            <a:extLst>
              <a:ext uri="{FF2B5EF4-FFF2-40B4-BE49-F238E27FC236}">
                <a16:creationId xmlns:a16="http://schemas.microsoft.com/office/drawing/2014/main" id="{77DCAE8D-8724-4B50-8F99-CD986C652F96}"/>
              </a:ext>
            </a:extLst>
          </p:cNvPr>
          <p:cNvSpPr>
            <a:spLocks noChangeAspect="1"/>
          </p:cNvSpPr>
          <p:nvPr/>
        </p:nvSpPr>
        <p:spPr>
          <a:xfrm>
            <a:off x="9218479" y="2243446"/>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2" name="Oval 51">
            <a:extLst>
              <a:ext uri="{FF2B5EF4-FFF2-40B4-BE49-F238E27FC236}">
                <a16:creationId xmlns:a16="http://schemas.microsoft.com/office/drawing/2014/main" id="{F9457B9D-3D8D-4141-96BA-889402066404}"/>
              </a:ext>
            </a:extLst>
          </p:cNvPr>
          <p:cNvSpPr>
            <a:spLocks noChangeAspect="1"/>
          </p:cNvSpPr>
          <p:nvPr/>
        </p:nvSpPr>
        <p:spPr>
          <a:xfrm>
            <a:off x="8689921" y="3460152"/>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3" name="Oval 52">
            <a:extLst>
              <a:ext uri="{FF2B5EF4-FFF2-40B4-BE49-F238E27FC236}">
                <a16:creationId xmlns:a16="http://schemas.microsoft.com/office/drawing/2014/main" id="{AE058698-7F5C-40F2-9594-B874E4C3ED06}"/>
              </a:ext>
            </a:extLst>
          </p:cNvPr>
          <p:cNvSpPr>
            <a:spLocks noChangeAspect="1"/>
          </p:cNvSpPr>
          <p:nvPr/>
        </p:nvSpPr>
        <p:spPr>
          <a:xfrm>
            <a:off x="8087792" y="3661892"/>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4" name="Oval 53">
            <a:extLst>
              <a:ext uri="{FF2B5EF4-FFF2-40B4-BE49-F238E27FC236}">
                <a16:creationId xmlns:a16="http://schemas.microsoft.com/office/drawing/2014/main" id="{234FDF7C-A9F1-4580-B131-23CCFD28D21B}"/>
              </a:ext>
            </a:extLst>
          </p:cNvPr>
          <p:cNvSpPr>
            <a:spLocks noChangeAspect="1"/>
          </p:cNvSpPr>
          <p:nvPr/>
        </p:nvSpPr>
        <p:spPr>
          <a:xfrm>
            <a:off x="8386092" y="2071723"/>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5" name="Oval 54">
            <a:extLst>
              <a:ext uri="{FF2B5EF4-FFF2-40B4-BE49-F238E27FC236}">
                <a16:creationId xmlns:a16="http://schemas.microsoft.com/office/drawing/2014/main" id="{A603F9FD-0BAD-457B-BFD4-D079E286FA8A}"/>
              </a:ext>
            </a:extLst>
          </p:cNvPr>
          <p:cNvSpPr>
            <a:spLocks noChangeAspect="1"/>
          </p:cNvSpPr>
          <p:nvPr/>
        </p:nvSpPr>
        <p:spPr>
          <a:xfrm>
            <a:off x="7684358" y="2652487"/>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6" name="Oval 55">
            <a:extLst>
              <a:ext uri="{FF2B5EF4-FFF2-40B4-BE49-F238E27FC236}">
                <a16:creationId xmlns:a16="http://schemas.microsoft.com/office/drawing/2014/main" id="{4CC9CFBA-DEC4-42C4-9C5D-F1CE3834103D}"/>
              </a:ext>
            </a:extLst>
          </p:cNvPr>
          <p:cNvSpPr>
            <a:spLocks noChangeAspect="1"/>
          </p:cNvSpPr>
          <p:nvPr/>
        </p:nvSpPr>
        <p:spPr>
          <a:xfrm>
            <a:off x="7840227" y="1931057"/>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7" name="Oval 56">
            <a:extLst>
              <a:ext uri="{FF2B5EF4-FFF2-40B4-BE49-F238E27FC236}">
                <a16:creationId xmlns:a16="http://schemas.microsoft.com/office/drawing/2014/main" id="{72777661-53D9-48BE-BFF3-9CBA1DA5CA90}"/>
              </a:ext>
            </a:extLst>
          </p:cNvPr>
          <p:cNvSpPr>
            <a:spLocks noChangeAspect="1"/>
          </p:cNvSpPr>
          <p:nvPr/>
        </p:nvSpPr>
        <p:spPr>
          <a:xfrm>
            <a:off x="9010917" y="2854143"/>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8" name="Oval 57">
            <a:extLst>
              <a:ext uri="{FF2B5EF4-FFF2-40B4-BE49-F238E27FC236}">
                <a16:creationId xmlns:a16="http://schemas.microsoft.com/office/drawing/2014/main" id="{74C7BE8E-A62B-4DA1-BFE9-533AFD06AA7A}"/>
              </a:ext>
            </a:extLst>
          </p:cNvPr>
          <p:cNvSpPr>
            <a:spLocks noChangeAspect="1"/>
          </p:cNvSpPr>
          <p:nvPr/>
        </p:nvSpPr>
        <p:spPr>
          <a:xfrm>
            <a:off x="7833642" y="3407809"/>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9" name="Oval 58">
            <a:extLst>
              <a:ext uri="{FF2B5EF4-FFF2-40B4-BE49-F238E27FC236}">
                <a16:creationId xmlns:a16="http://schemas.microsoft.com/office/drawing/2014/main" id="{2E6C654F-CC28-4EAB-B8C0-D3A83425B71A}"/>
              </a:ext>
            </a:extLst>
          </p:cNvPr>
          <p:cNvSpPr>
            <a:spLocks noChangeAspect="1"/>
          </p:cNvSpPr>
          <p:nvPr/>
        </p:nvSpPr>
        <p:spPr>
          <a:xfrm>
            <a:off x="9754722" y="2427859"/>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1" name="Oval 60">
            <a:extLst>
              <a:ext uri="{FF2B5EF4-FFF2-40B4-BE49-F238E27FC236}">
                <a16:creationId xmlns:a16="http://schemas.microsoft.com/office/drawing/2014/main" id="{974A9CEB-4E88-46FE-840A-9978CD05FFDD}"/>
              </a:ext>
            </a:extLst>
          </p:cNvPr>
          <p:cNvSpPr>
            <a:spLocks noChangeAspect="1"/>
          </p:cNvSpPr>
          <p:nvPr/>
        </p:nvSpPr>
        <p:spPr>
          <a:xfrm>
            <a:off x="9884454" y="2863087"/>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2" name="Oval 61">
            <a:extLst>
              <a:ext uri="{FF2B5EF4-FFF2-40B4-BE49-F238E27FC236}">
                <a16:creationId xmlns:a16="http://schemas.microsoft.com/office/drawing/2014/main" id="{EE34E135-FD7A-4921-80D4-F42C9964AA15}"/>
              </a:ext>
            </a:extLst>
          </p:cNvPr>
          <p:cNvSpPr>
            <a:spLocks noChangeAspect="1"/>
          </p:cNvSpPr>
          <p:nvPr/>
        </p:nvSpPr>
        <p:spPr>
          <a:xfrm>
            <a:off x="9941647" y="3502918"/>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3" name="Oval 62">
            <a:extLst>
              <a:ext uri="{FF2B5EF4-FFF2-40B4-BE49-F238E27FC236}">
                <a16:creationId xmlns:a16="http://schemas.microsoft.com/office/drawing/2014/main" id="{BF10FD75-B784-4F3B-87FE-2E64464EDFE1}"/>
              </a:ext>
            </a:extLst>
          </p:cNvPr>
          <p:cNvSpPr>
            <a:spLocks noChangeAspect="1"/>
          </p:cNvSpPr>
          <p:nvPr/>
        </p:nvSpPr>
        <p:spPr>
          <a:xfrm>
            <a:off x="8897415" y="2622931"/>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4" name="Oval 63">
            <a:extLst>
              <a:ext uri="{FF2B5EF4-FFF2-40B4-BE49-F238E27FC236}">
                <a16:creationId xmlns:a16="http://schemas.microsoft.com/office/drawing/2014/main" id="{341B531F-85C4-4439-AE7D-C1087AC85E10}"/>
              </a:ext>
            </a:extLst>
          </p:cNvPr>
          <p:cNvSpPr>
            <a:spLocks noChangeAspect="1"/>
          </p:cNvSpPr>
          <p:nvPr/>
        </p:nvSpPr>
        <p:spPr>
          <a:xfrm>
            <a:off x="8601576" y="3206481"/>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5" name="Oval 64">
            <a:extLst>
              <a:ext uri="{FF2B5EF4-FFF2-40B4-BE49-F238E27FC236}">
                <a16:creationId xmlns:a16="http://schemas.microsoft.com/office/drawing/2014/main" id="{FEA07263-EF86-4632-8981-C2BAD9FF6C7C}"/>
              </a:ext>
            </a:extLst>
          </p:cNvPr>
          <p:cNvSpPr>
            <a:spLocks noChangeAspect="1"/>
          </p:cNvSpPr>
          <p:nvPr/>
        </p:nvSpPr>
        <p:spPr>
          <a:xfrm>
            <a:off x="7833642" y="3018864"/>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6" name="Oval 65">
            <a:extLst>
              <a:ext uri="{FF2B5EF4-FFF2-40B4-BE49-F238E27FC236}">
                <a16:creationId xmlns:a16="http://schemas.microsoft.com/office/drawing/2014/main" id="{E047FBA9-E927-411A-948E-0D51EC7F59F6}"/>
              </a:ext>
            </a:extLst>
          </p:cNvPr>
          <p:cNvSpPr>
            <a:spLocks noChangeAspect="1"/>
          </p:cNvSpPr>
          <p:nvPr/>
        </p:nvSpPr>
        <p:spPr>
          <a:xfrm>
            <a:off x="9096646" y="3983761"/>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67" name="Straight Connector 66">
            <a:extLst>
              <a:ext uri="{FF2B5EF4-FFF2-40B4-BE49-F238E27FC236}">
                <a16:creationId xmlns:a16="http://schemas.microsoft.com/office/drawing/2014/main" id="{CAD5BCE6-8DF7-4966-9E2A-05F291AF592E}"/>
              </a:ext>
            </a:extLst>
          </p:cNvPr>
          <p:cNvCxnSpPr>
            <a:cxnSpLocks/>
            <a:stCxn id="60" idx="4"/>
            <a:endCxn id="50" idx="4"/>
          </p:cNvCxnSpPr>
          <p:nvPr/>
        </p:nvCxnSpPr>
        <p:spPr>
          <a:xfrm>
            <a:off x="7412049" y="1837877"/>
            <a:ext cx="3074712" cy="266725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4342566-2049-4632-8846-5FE4FF9404DE}"/>
              </a:ext>
            </a:extLst>
          </p:cNvPr>
          <p:cNvSpPr txBox="1"/>
          <p:nvPr/>
        </p:nvSpPr>
        <p:spPr>
          <a:xfrm>
            <a:off x="1891275" y="4615228"/>
            <a:ext cx="2070391" cy="257369"/>
          </a:xfrm>
          <a:prstGeom prst="rect">
            <a:avLst/>
          </a:prstGeom>
          <a:solidFill>
            <a:schemeClr val="tx1"/>
          </a:solidFill>
        </p:spPr>
        <p:txBody>
          <a:bodyPr wrap="square" lIns="36000" tIns="36000" rIns="36000" bIns="36000" rtlCol="0">
            <a:spAutoFit/>
          </a:bodyPr>
          <a:lstStyle/>
          <a:p>
            <a:pPr algn="ctr"/>
            <a:r>
              <a:rPr lang="en-GB" sz="1200" b="1">
                <a:solidFill>
                  <a:schemeClr val="bg1"/>
                </a:solidFill>
              </a:rPr>
              <a:t>DIA: (2/6) / (6/9) = 50%</a:t>
            </a:r>
          </a:p>
        </p:txBody>
      </p:sp>
      <p:sp>
        <p:nvSpPr>
          <p:cNvPr id="69" name="TextBox 68">
            <a:extLst>
              <a:ext uri="{FF2B5EF4-FFF2-40B4-BE49-F238E27FC236}">
                <a16:creationId xmlns:a16="http://schemas.microsoft.com/office/drawing/2014/main" id="{66ACD594-7470-4D16-9902-AC93C4131A0F}"/>
              </a:ext>
            </a:extLst>
          </p:cNvPr>
          <p:cNvSpPr txBox="1"/>
          <p:nvPr/>
        </p:nvSpPr>
        <p:spPr>
          <a:xfrm>
            <a:off x="8009548" y="4619578"/>
            <a:ext cx="2070391" cy="257369"/>
          </a:xfrm>
          <a:prstGeom prst="rect">
            <a:avLst/>
          </a:prstGeom>
          <a:solidFill>
            <a:schemeClr val="tx1"/>
          </a:solidFill>
        </p:spPr>
        <p:txBody>
          <a:bodyPr wrap="square" lIns="36000" tIns="36000" rIns="36000" bIns="36000" rtlCol="0">
            <a:spAutoFit/>
          </a:bodyPr>
          <a:lstStyle/>
          <a:p>
            <a:pPr algn="ctr"/>
            <a:r>
              <a:rPr lang="en-GB" sz="1200" b="1">
                <a:solidFill>
                  <a:schemeClr val="bg1"/>
                </a:solidFill>
              </a:rPr>
              <a:t>DIA: (3/6) / (5/9) = 90%</a:t>
            </a:r>
          </a:p>
        </p:txBody>
      </p:sp>
      <p:sp>
        <p:nvSpPr>
          <p:cNvPr id="70" name="Arrow: Curved Up 69">
            <a:extLst>
              <a:ext uri="{FF2B5EF4-FFF2-40B4-BE49-F238E27FC236}">
                <a16:creationId xmlns:a16="http://schemas.microsoft.com/office/drawing/2014/main" id="{A9A968CD-794E-4692-88D2-742FCD4AAB8D}"/>
              </a:ext>
            </a:extLst>
          </p:cNvPr>
          <p:cNvSpPr/>
          <p:nvPr/>
        </p:nvSpPr>
        <p:spPr>
          <a:xfrm rot="9033555">
            <a:off x="8232990" y="2543094"/>
            <a:ext cx="593346" cy="473725"/>
          </a:xfrm>
          <a:prstGeom prst="curvedUpArrow">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71" name="Arrow: Curved Up 70">
            <a:extLst>
              <a:ext uri="{FF2B5EF4-FFF2-40B4-BE49-F238E27FC236}">
                <a16:creationId xmlns:a16="http://schemas.microsoft.com/office/drawing/2014/main" id="{1879738B-09CC-4553-AE8C-886BD8A0C333}"/>
              </a:ext>
            </a:extLst>
          </p:cNvPr>
          <p:cNvSpPr/>
          <p:nvPr/>
        </p:nvSpPr>
        <p:spPr>
          <a:xfrm rot="19914538">
            <a:off x="8929446" y="3208286"/>
            <a:ext cx="559212" cy="452471"/>
          </a:xfrm>
          <a:prstGeom prst="curvedUpArrow">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76" name="Oval 75">
            <a:extLst>
              <a:ext uri="{FF2B5EF4-FFF2-40B4-BE49-F238E27FC236}">
                <a16:creationId xmlns:a16="http://schemas.microsoft.com/office/drawing/2014/main" id="{35194E99-E17E-429A-B18E-06FE23BED6C0}"/>
              </a:ext>
            </a:extLst>
          </p:cNvPr>
          <p:cNvSpPr>
            <a:spLocks noChangeAspect="1"/>
          </p:cNvSpPr>
          <p:nvPr/>
        </p:nvSpPr>
        <p:spPr>
          <a:xfrm>
            <a:off x="6280084" y="5207179"/>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77" name="Oval 76">
            <a:extLst>
              <a:ext uri="{FF2B5EF4-FFF2-40B4-BE49-F238E27FC236}">
                <a16:creationId xmlns:a16="http://schemas.microsoft.com/office/drawing/2014/main" id="{06012B06-1669-427F-AFC0-7A1078E3E075}"/>
              </a:ext>
            </a:extLst>
          </p:cNvPr>
          <p:cNvSpPr>
            <a:spLocks noChangeAspect="1"/>
          </p:cNvSpPr>
          <p:nvPr/>
        </p:nvSpPr>
        <p:spPr>
          <a:xfrm>
            <a:off x="4698711" y="5212805"/>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78" name="TextBox 77">
            <a:extLst>
              <a:ext uri="{FF2B5EF4-FFF2-40B4-BE49-F238E27FC236}">
                <a16:creationId xmlns:a16="http://schemas.microsoft.com/office/drawing/2014/main" id="{3A7EA48A-5850-432D-859B-7AC6CE05D5A7}"/>
              </a:ext>
            </a:extLst>
          </p:cNvPr>
          <p:cNvSpPr txBox="1"/>
          <p:nvPr/>
        </p:nvSpPr>
        <p:spPr>
          <a:xfrm>
            <a:off x="4945951" y="5207179"/>
            <a:ext cx="755076" cy="241980"/>
          </a:xfrm>
          <a:prstGeom prst="rect">
            <a:avLst/>
          </a:prstGeom>
          <a:noFill/>
        </p:spPr>
        <p:txBody>
          <a:bodyPr wrap="square" lIns="36000" tIns="36000" rIns="36000" bIns="36000" rtlCol="0">
            <a:spAutoFit/>
          </a:bodyPr>
          <a:lstStyle/>
          <a:p>
            <a:r>
              <a:rPr lang="en-GB" sz="1100" b="1"/>
              <a:t>Privileged</a:t>
            </a:r>
          </a:p>
        </p:txBody>
      </p:sp>
      <p:sp>
        <p:nvSpPr>
          <p:cNvPr id="79" name="TextBox 78">
            <a:extLst>
              <a:ext uri="{FF2B5EF4-FFF2-40B4-BE49-F238E27FC236}">
                <a16:creationId xmlns:a16="http://schemas.microsoft.com/office/drawing/2014/main" id="{530B9ECF-16B4-4E27-9295-C3903A9D17CB}"/>
              </a:ext>
            </a:extLst>
          </p:cNvPr>
          <p:cNvSpPr txBox="1"/>
          <p:nvPr/>
        </p:nvSpPr>
        <p:spPr>
          <a:xfrm>
            <a:off x="6526559" y="5202823"/>
            <a:ext cx="755076" cy="241980"/>
          </a:xfrm>
          <a:prstGeom prst="rect">
            <a:avLst/>
          </a:prstGeom>
          <a:noFill/>
        </p:spPr>
        <p:txBody>
          <a:bodyPr wrap="square" lIns="36000" tIns="36000" rIns="36000" bIns="36000" rtlCol="0">
            <a:spAutoFit/>
          </a:bodyPr>
          <a:lstStyle/>
          <a:p>
            <a:r>
              <a:rPr lang="en-GB" sz="1100" b="1"/>
              <a:t>Protected</a:t>
            </a:r>
          </a:p>
        </p:txBody>
      </p:sp>
      <p:pic>
        <p:nvPicPr>
          <p:cNvPr id="81" name="Graphic 80" descr="Sad face outline with solid fill">
            <a:extLst>
              <a:ext uri="{FF2B5EF4-FFF2-40B4-BE49-F238E27FC236}">
                <a16:creationId xmlns:a16="http://schemas.microsoft.com/office/drawing/2014/main" id="{DBEAC6E4-8BBF-40C4-BEF2-256814013C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9428" y="1297736"/>
            <a:ext cx="540000" cy="540000"/>
          </a:xfrm>
          <a:prstGeom prst="rect">
            <a:avLst/>
          </a:prstGeom>
        </p:spPr>
      </p:pic>
      <p:pic>
        <p:nvPicPr>
          <p:cNvPr id="82" name="Graphic 81" descr="Smiling face outline with solid fill">
            <a:extLst>
              <a:ext uri="{FF2B5EF4-FFF2-40B4-BE49-F238E27FC236}">
                <a16:creationId xmlns:a16="http://schemas.microsoft.com/office/drawing/2014/main" id="{C218EC6C-CFDD-4EDF-9DA5-50E842616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7415" y="1297736"/>
            <a:ext cx="540000" cy="540000"/>
          </a:xfrm>
          <a:prstGeom prst="rect">
            <a:avLst/>
          </a:prstGeom>
        </p:spPr>
      </p:pic>
      <p:sp>
        <p:nvSpPr>
          <p:cNvPr id="72" name="TextBox 71">
            <a:extLst>
              <a:ext uri="{FF2B5EF4-FFF2-40B4-BE49-F238E27FC236}">
                <a16:creationId xmlns:a16="http://schemas.microsoft.com/office/drawing/2014/main" id="{AF112844-C6C7-456F-A6BE-CCD6D21A398B}"/>
              </a:ext>
            </a:extLst>
          </p:cNvPr>
          <p:cNvSpPr txBox="1"/>
          <p:nvPr/>
        </p:nvSpPr>
        <p:spPr>
          <a:xfrm>
            <a:off x="737291" y="672784"/>
            <a:ext cx="10276213" cy="688256"/>
          </a:xfrm>
          <a:prstGeom prst="rect">
            <a:avLst/>
          </a:prstGeom>
          <a:noFill/>
        </p:spPr>
        <p:txBody>
          <a:bodyPr wrap="square" lIns="36000" tIns="36000" rIns="36000" bIns="36000" rtlCol="0">
            <a:spAutoFit/>
          </a:bodyPr>
          <a:lstStyle/>
          <a:p>
            <a:pPr algn="just"/>
            <a:r>
              <a:rPr lang="en-GB" sz="2000">
                <a:solidFill>
                  <a:srgbClr val="A5A5A5"/>
                </a:solidFill>
                <a:latin typeface="ING Me" panose="02000506040000020004" pitchFamily="2" charset="0"/>
                <a:cs typeface="ING Me" panose="02000506040000020004" pitchFamily="2" charset="0"/>
              </a:rPr>
              <a:t>Transform the predicted labels of appropriately chosen samples to meet group fairness requirements</a:t>
            </a:r>
          </a:p>
        </p:txBody>
      </p:sp>
      <p:sp>
        <p:nvSpPr>
          <p:cNvPr id="73" name="TextBox 72">
            <a:extLst>
              <a:ext uri="{FF2B5EF4-FFF2-40B4-BE49-F238E27FC236}">
                <a16:creationId xmlns:a16="http://schemas.microsoft.com/office/drawing/2014/main" id="{452561C5-CF2D-4018-BE64-F88F379FF342}"/>
              </a:ext>
            </a:extLst>
          </p:cNvPr>
          <p:cNvSpPr txBox="1"/>
          <p:nvPr/>
        </p:nvSpPr>
        <p:spPr>
          <a:xfrm>
            <a:off x="2816064" y="6270059"/>
            <a:ext cx="8059081" cy="553998"/>
          </a:xfrm>
          <a:prstGeom prst="rect">
            <a:avLst/>
          </a:prstGeom>
          <a:noFill/>
        </p:spPr>
        <p:txBody>
          <a:bodyPr wrap="square" rtlCol="0">
            <a:spAutoFit/>
          </a:bodyPr>
          <a:lstStyle/>
          <a:p>
            <a:pPr marL="228600" indent="-228600">
              <a:buAutoNum type="arabicPeriod"/>
            </a:pPr>
            <a:r>
              <a:rPr lang="en-GB" sz="1000" dirty="0" err="1">
                <a:latin typeface="ING Me" panose="02000506040000020004" pitchFamily="2" charset="0"/>
                <a:cs typeface="ING Me" panose="02000506040000020004" pitchFamily="2" charset="0"/>
              </a:rPr>
              <a:t>Kamiran</a:t>
            </a:r>
            <a:r>
              <a:rPr lang="en-GB" sz="1000" dirty="0">
                <a:latin typeface="ING Me" panose="02000506040000020004" pitchFamily="2" charset="0"/>
                <a:cs typeface="ING Me" panose="02000506040000020004" pitchFamily="2" charset="0"/>
              </a:rPr>
              <a:t> et al.</a:t>
            </a:r>
            <a:r>
              <a:rPr lang="en-GB" sz="1000" dirty="0">
                <a:effectLst/>
                <a:latin typeface="ING Me" panose="02000506040000020004" pitchFamily="2" charset="0"/>
                <a:ea typeface="Calibri" panose="020F0502020204030204" pitchFamily="34" charset="0"/>
                <a:cs typeface="ING Me" panose="02000506040000020004" pitchFamily="2" charset="0"/>
              </a:rPr>
              <a:t> (2018)</a:t>
            </a:r>
          </a:p>
          <a:p>
            <a:pPr marL="228600" indent="-228600">
              <a:buAutoNum type="arabicPeriod"/>
            </a:pPr>
            <a:r>
              <a:rPr lang="en-GB" sz="1000" dirty="0">
                <a:latin typeface="ING Me" panose="02000506040000020004" pitchFamily="2" charset="0"/>
                <a:cs typeface="ING Me" panose="02000506040000020004" pitchFamily="2" charset="0"/>
              </a:rPr>
              <a:t>Hardt et al. (2016)</a:t>
            </a:r>
          </a:p>
          <a:p>
            <a:pPr marL="228600" indent="-228600">
              <a:buAutoNum type="arabicPeriod"/>
            </a:pPr>
            <a:r>
              <a:rPr lang="en-GB" sz="1000" dirty="0">
                <a:latin typeface="ING Me" panose="02000506040000020004" pitchFamily="2" charset="0"/>
                <a:cs typeface="ING Me" panose="02000506040000020004" pitchFamily="2" charset="0"/>
              </a:rPr>
              <a:t>Pleiss et al. (2017)</a:t>
            </a:r>
          </a:p>
        </p:txBody>
      </p:sp>
      <p:sp>
        <p:nvSpPr>
          <p:cNvPr id="4" name="TextBox 3">
            <a:extLst>
              <a:ext uri="{FF2B5EF4-FFF2-40B4-BE49-F238E27FC236}">
                <a16:creationId xmlns:a16="http://schemas.microsoft.com/office/drawing/2014/main" id="{069C0561-0CDA-4120-864B-348436259743}"/>
              </a:ext>
            </a:extLst>
          </p:cNvPr>
          <p:cNvSpPr txBox="1"/>
          <p:nvPr/>
        </p:nvSpPr>
        <p:spPr>
          <a:xfrm>
            <a:off x="737290" y="5462219"/>
            <a:ext cx="2403649" cy="288147"/>
          </a:xfrm>
          <a:prstGeom prst="rect">
            <a:avLst/>
          </a:prstGeom>
          <a:noFill/>
        </p:spPr>
        <p:txBody>
          <a:bodyPr wrap="square" lIns="36000" tIns="36000" rIns="36000" bIns="36000" rtlCol="0">
            <a:spAutoFit/>
          </a:bodyPr>
          <a:lstStyle/>
          <a:p>
            <a:r>
              <a:rPr lang="en-GB" sz="1400"/>
              <a:t>* Reject Option Classification</a:t>
            </a:r>
          </a:p>
        </p:txBody>
      </p:sp>
    </p:spTree>
    <p:extLst>
      <p:ext uri="{BB962C8B-B14F-4D97-AF65-F5344CB8AC3E}">
        <p14:creationId xmlns:p14="http://schemas.microsoft.com/office/powerpoint/2010/main" val="2626033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hands raised in classroom">
            <a:extLst>
              <a:ext uri="{FF2B5EF4-FFF2-40B4-BE49-F238E27FC236}">
                <a16:creationId xmlns:a16="http://schemas.microsoft.com/office/drawing/2014/main" id="{E8639E41-653E-3CCB-C539-F103164E4CB0}"/>
              </a:ext>
            </a:extLst>
          </p:cNvPr>
          <p:cNvPicPr>
            <a:picLocks noChangeAspect="1"/>
          </p:cNvPicPr>
          <p:nvPr/>
        </p:nvPicPr>
        <p:blipFill>
          <a:blip r:embed="rId2"/>
          <a:stretch>
            <a:fillRect/>
          </a:stretch>
        </p:blipFill>
        <p:spPr>
          <a:xfrm>
            <a:off x="11969" y="0"/>
            <a:ext cx="10287000" cy="6858000"/>
          </a:xfrm>
          <a:prstGeom prst="rect">
            <a:avLst/>
          </a:prstGeom>
        </p:spPr>
      </p:pic>
      <p:sp>
        <p:nvSpPr>
          <p:cNvPr id="2" name="TextBox 1">
            <a:extLst>
              <a:ext uri="{FF2B5EF4-FFF2-40B4-BE49-F238E27FC236}">
                <a16:creationId xmlns:a16="http://schemas.microsoft.com/office/drawing/2014/main" id="{CE00E118-147A-DD9C-9E76-F38D5BCBBCC7}"/>
              </a:ext>
            </a:extLst>
          </p:cNvPr>
          <p:cNvSpPr txBox="1"/>
          <p:nvPr/>
        </p:nvSpPr>
        <p:spPr>
          <a:xfrm>
            <a:off x="3835569" y="2016684"/>
            <a:ext cx="6254885" cy="719034"/>
          </a:xfrm>
          <a:prstGeom prst="rect">
            <a:avLst/>
          </a:prstGeom>
          <a:noFill/>
        </p:spPr>
        <p:txBody>
          <a:bodyPr wrap="square" lIns="36000" tIns="36000" rIns="36000" bIns="36000" rtlCol="0">
            <a:spAutoFit/>
          </a:bodyPr>
          <a:lstStyle/>
          <a:p>
            <a:pPr algn="ctr"/>
            <a:r>
              <a:rPr lang="en-GB" sz="1400" b="1" dirty="0">
                <a:solidFill>
                  <a:schemeClr val="bg1"/>
                </a:solidFill>
              </a:rPr>
              <a:t>Let’s move to our practical exercises on the following GitHub repository:</a:t>
            </a:r>
          </a:p>
          <a:p>
            <a:pPr algn="ctr"/>
            <a:endParaRPr lang="en-GB" sz="1400" b="1" dirty="0">
              <a:solidFill>
                <a:schemeClr val="bg1"/>
              </a:solidFill>
            </a:endParaRPr>
          </a:p>
          <a:p>
            <a:pPr algn="ctr"/>
            <a:r>
              <a:rPr lang="en-GB" sz="1400" b="1" dirty="0">
                <a:solidFill>
                  <a:schemeClr val="bg1"/>
                </a:solidFill>
              </a:rPr>
              <a:t>https://www.github.com/josecaloca/validation-of-fair-classifiers/</a:t>
            </a:r>
          </a:p>
        </p:txBody>
      </p:sp>
      <p:sp>
        <p:nvSpPr>
          <p:cNvPr id="6" name="Rectangle: Rounded Corners 5">
            <a:extLst>
              <a:ext uri="{FF2B5EF4-FFF2-40B4-BE49-F238E27FC236}">
                <a16:creationId xmlns:a16="http://schemas.microsoft.com/office/drawing/2014/main" id="{DFCAFA19-6FC9-BED7-0CCB-951C4F4BE43C}"/>
              </a:ext>
            </a:extLst>
          </p:cNvPr>
          <p:cNvSpPr/>
          <p:nvPr/>
        </p:nvSpPr>
        <p:spPr>
          <a:xfrm>
            <a:off x="4754881" y="757645"/>
            <a:ext cx="7184571" cy="67926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Questions?</a:t>
            </a:r>
          </a:p>
        </p:txBody>
      </p:sp>
    </p:spTree>
    <p:extLst>
      <p:ext uri="{BB962C8B-B14F-4D97-AF65-F5344CB8AC3E}">
        <p14:creationId xmlns:p14="http://schemas.microsoft.com/office/powerpoint/2010/main" val="2281815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33" name="Title 6">
            <a:extLst>
              <a:ext uri="{FF2B5EF4-FFF2-40B4-BE49-F238E27FC236}">
                <a16:creationId xmlns:a16="http://schemas.microsoft.com/office/drawing/2014/main" id="{4BD5B88E-6CEF-4434-87FE-E9DDE9C0BC1E}"/>
              </a:ext>
            </a:extLst>
          </p:cNvPr>
          <p:cNvSpPr>
            <a:spLocks noGrp="1"/>
          </p:cNvSpPr>
          <p:nvPr>
            <p:ph type="title"/>
          </p:nvPr>
        </p:nvSpPr>
        <p:spPr>
          <a:xfrm>
            <a:off x="659008" y="34827"/>
            <a:ext cx="10875600" cy="817244"/>
          </a:xfrm>
        </p:spPr>
        <p:txBody>
          <a:bodyPr>
            <a:normAutofit/>
          </a:bodyPr>
          <a:lstStyle/>
          <a:p>
            <a:r>
              <a:rPr lang="en-GB" sz="2800">
                <a:solidFill>
                  <a:srgbClr val="FF6200"/>
                </a:solidFill>
                <a:latin typeface="ING Me" panose="02000506040000020004" pitchFamily="2" charset="0"/>
                <a:cs typeface="ING Me" panose="02000506040000020004" pitchFamily="2" charset="0"/>
              </a:rPr>
              <a:t>Agenda</a:t>
            </a:r>
          </a:p>
        </p:txBody>
      </p:sp>
      <p:pic>
        <p:nvPicPr>
          <p:cNvPr id="6" name="Content Placeholder 3">
            <a:extLst>
              <a:ext uri="{FF2B5EF4-FFF2-40B4-BE49-F238E27FC236}">
                <a16:creationId xmlns:a16="http://schemas.microsoft.com/office/drawing/2014/main" id="{6A055853-F52C-4D45-9221-10C06754E9C6}"/>
              </a:ext>
            </a:extLst>
          </p:cNvPr>
          <p:cNvPicPr>
            <a:picLocks noGrp="1" noChangeAspect="1"/>
          </p:cNvPicPr>
          <p:nvPr>
            <p:ph idx="1"/>
          </p:nvPr>
        </p:nvPicPr>
        <p:blipFill>
          <a:blip r:embed="rId2"/>
          <a:stretch>
            <a:fillRect/>
          </a:stretch>
        </p:blipFill>
        <p:spPr>
          <a:xfrm>
            <a:off x="1853037" y="6197497"/>
            <a:ext cx="963028" cy="456389"/>
          </a:xfrm>
        </p:spPr>
      </p:pic>
      <p:sp>
        <p:nvSpPr>
          <p:cNvPr id="15" name="TextBox 3">
            <a:extLst>
              <a:ext uri="{FF2B5EF4-FFF2-40B4-BE49-F238E27FC236}">
                <a16:creationId xmlns:a16="http://schemas.microsoft.com/office/drawing/2014/main" id="{3EFEA001-AFC2-4603-97DA-C8804CFE5D1C}"/>
              </a:ext>
            </a:extLst>
          </p:cNvPr>
          <p:cNvSpPr txBox="1"/>
          <p:nvPr/>
        </p:nvSpPr>
        <p:spPr>
          <a:xfrm>
            <a:off x="1376650" y="997316"/>
            <a:ext cx="8747305" cy="4972773"/>
          </a:xfrm>
          <a:prstGeom prst="rect">
            <a:avLst/>
          </a:prstGeom>
          <a:noFill/>
        </p:spPr>
        <p:txBody>
          <a:bodyPr wrap="square" lIns="91432" tIns="107989" rIns="91432" bIns="45718" rtlCol="0">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Let’s talk about models</a:t>
            </a: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Introduction to fairness</a:t>
            </a: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How to mitigate bias in models?</a:t>
            </a: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Questions?</a:t>
            </a: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Proceed to Codes</a:t>
            </a:r>
          </a:p>
          <a:p>
            <a:pPr marL="0" lvl="8" eaLnBrk="0" fontAlgn="base" hangingPunct="0">
              <a:buClr>
                <a:prstClr val="white">
                  <a:lumMod val="50000"/>
                </a:prstClr>
              </a:buClr>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p:txBody>
      </p:sp>
      <p:sp>
        <p:nvSpPr>
          <p:cNvPr id="17" name="Slide Number Placeholder 4">
            <a:extLst>
              <a:ext uri="{FF2B5EF4-FFF2-40B4-BE49-F238E27FC236}">
                <a16:creationId xmlns:a16="http://schemas.microsoft.com/office/drawing/2014/main" id="{DED204FF-4CC0-4AB8-A774-4C3745B8A185}"/>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2</a:t>
            </a:fld>
            <a:endParaRPr lang="en-GB" sz="1000">
              <a:solidFill>
                <a:srgbClr val="000000"/>
              </a:solidFill>
              <a:latin typeface="ING Me"/>
            </a:endParaRPr>
          </a:p>
        </p:txBody>
      </p:sp>
    </p:spTree>
    <p:extLst>
      <p:ext uri="{BB962C8B-B14F-4D97-AF65-F5344CB8AC3E}">
        <p14:creationId xmlns:p14="http://schemas.microsoft.com/office/powerpoint/2010/main" val="599303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2C4-D5FC-F1B0-6BBB-31B6C270CA0B}"/>
              </a:ext>
            </a:extLst>
          </p:cNvPr>
          <p:cNvSpPr>
            <a:spLocks noGrp="1"/>
          </p:cNvSpPr>
          <p:nvPr>
            <p:ph type="title"/>
          </p:nvPr>
        </p:nvSpPr>
        <p:spPr/>
        <p:txBody>
          <a:bodyPr/>
          <a:lstStyle/>
          <a:p>
            <a:r>
              <a:rPr lang="en-GB" dirty="0"/>
              <a:t>References</a:t>
            </a:r>
          </a:p>
        </p:txBody>
      </p:sp>
      <p:sp>
        <p:nvSpPr>
          <p:cNvPr id="4" name="Slide Number Placeholder 3">
            <a:extLst>
              <a:ext uri="{FF2B5EF4-FFF2-40B4-BE49-F238E27FC236}">
                <a16:creationId xmlns:a16="http://schemas.microsoft.com/office/drawing/2014/main" id="{D5178B2E-B799-A1F4-9294-A394611DEE07}"/>
              </a:ext>
            </a:extLst>
          </p:cNvPr>
          <p:cNvSpPr>
            <a:spLocks noGrp="1"/>
          </p:cNvSpPr>
          <p:nvPr>
            <p:ph type="sldNum" sz="quarter" idx="12"/>
          </p:nvPr>
        </p:nvSpPr>
        <p:spPr/>
        <p:txBody>
          <a:bodyPr/>
          <a:lstStyle/>
          <a:p>
            <a:fld id="{1A076B6A-A9D5-4ABA-9939-A832AC87749F}" type="slidenum">
              <a:rPr lang="pl-PL" smtClean="0"/>
              <a:t>20</a:t>
            </a:fld>
            <a:endParaRPr lang="pl-PL"/>
          </a:p>
        </p:txBody>
      </p:sp>
      <p:sp>
        <p:nvSpPr>
          <p:cNvPr id="5" name="TextBox 4">
            <a:extLst>
              <a:ext uri="{FF2B5EF4-FFF2-40B4-BE49-F238E27FC236}">
                <a16:creationId xmlns:a16="http://schemas.microsoft.com/office/drawing/2014/main" id="{2A66A110-54A6-6461-4B77-9CFFB2271B15}"/>
              </a:ext>
            </a:extLst>
          </p:cNvPr>
          <p:cNvSpPr txBox="1"/>
          <p:nvPr/>
        </p:nvSpPr>
        <p:spPr>
          <a:xfrm>
            <a:off x="375920" y="1239520"/>
            <a:ext cx="11157043" cy="4812462"/>
          </a:xfrm>
          <a:prstGeom prst="rect">
            <a:avLst/>
          </a:prstGeom>
          <a:noFill/>
        </p:spPr>
        <p:txBody>
          <a:bodyPr wrap="square" lIns="36000" tIns="36000" rIns="36000" bIns="36000" rtlCol="0">
            <a:spAutoFit/>
          </a:bodyPr>
          <a:lstStyle/>
          <a:p>
            <a:pPr algn="just"/>
            <a:r>
              <a:rPr lang="en-GB" sz="1400" dirty="0" err="1"/>
              <a:t>Calmon</a:t>
            </a:r>
            <a:r>
              <a:rPr lang="en-GB" sz="1400" dirty="0"/>
              <a:t>, F. P., Wei, D., Ramamurthy, K. N., &amp; Varshney, K. R. (2017). Optimized Data Pre-Processing for Discrimination Prevention [Preprint]. </a:t>
            </a:r>
            <a:r>
              <a:rPr lang="en-GB" sz="1400" dirty="0" err="1"/>
              <a:t>arXiv</a:t>
            </a:r>
            <a:r>
              <a:rPr lang="en-GB" sz="1400" dirty="0"/>
              <a:t> preprint arXiv:1704.03354.</a:t>
            </a:r>
          </a:p>
          <a:p>
            <a:pPr algn="just"/>
            <a:endParaRPr lang="en-GB" sz="1400" dirty="0"/>
          </a:p>
          <a:p>
            <a:pPr algn="just"/>
            <a:r>
              <a:rPr lang="en-GB" sz="1400" dirty="0"/>
              <a:t>Feldman, M. (2015). Computational Fairness: Preventing Machine-Learned Discrimination [Doctoral dissertation, Haverford College, Department of Computer Science]. Haverford College. http://hdl.handle.net/10066/17628</a:t>
            </a:r>
          </a:p>
          <a:p>
            <a:pPr algn="just"/>
            <a:endParaRPr lang="en-GB" sz="1400" dirty="0"/>
          </a:p>
          <a:p>
            <a:pPr algn="just"/>
            <a:r>
              <a:rPr lang="en-GB" sz="1400" dirty="0"/>
              <a:t>Hardt, M., Price, E., &amp; </a:t>
            </a:r>
            <a:r>
              <a:rPr lang="en-GB" sz="1400" dirty="0" err="1"/>
              <a:t>Srebro</a:t>
            </a:r>
            <a:r>
              <a:rPr lang="en-GB" sz="1400" dirty="0"/>
              <a:t>, N. (2016). Equality of Opportunity in Supervised Learning [Preprint]. </a:t>
            </a:r>
            <a:r>
              <a:rPr lang="en-GB" sz="1400" dirty="0" err="1"/>
              <a:t>arXiv</a:t>
            </a:r>
            <a:r>
              <a:rPr lang="en-GB" sz="1400" dirty="0"/>
              <a:t> preprint arXiv:1610.02413.</a:t>
            </a:r>
          </a:p>
          <a:p>
            <a:pPr algn="just"/>
            <a:endParaRPr lang="en-GB" sz="1400" dirty="0"/>
          </a:p>
          <a:p>
            <a:pPr algn="just"/>
            <a:r>
              <a:rPr lang="en-GB" sz="1400" dirty="0" err="1"/>
              <a:t>Kamiran</a:t>
            </a:r>
            <a:r>
              <a:rPr lang="en-GB" sz="1400" dirty="0"/>
              <a:t>, F., &amp; </a:t>
            </a:r>
            <a:r>
              <a:rPr lang="en-GB" sz="1400" dirty="0" err="1"/>
              <a:t>Calders</a:t>
            </a:r>
            <a:r>
              <a:rPr lang="en-GB" sz="1400" dirty="0"/>
              <a:t>, T. (2012). Data </a:t>
            </a:r>
            <a:r>
              <a:rPr lang="en-GB" sz="1400" dirty="0" err="1"/>
              <a:t>preprocessing</a:t>
            </a:r>
            <a:r>
              <a:rPr lang="en-GB" sz="1400" dirty="0"/>
              <a:t> techniques for classification without discrimination. Knowledge and Information Systems, 33(1), 1-33. https://doi.org/10.1007/s10115-011-0463-8</a:t>
            </a:r>
          </a:p>
          <a:p>
            <a:pPr algn="just"/>
            <a:endParaRPr lang="en-GB" sz="1400" dirty="0"/>
          </a:p>
          <a:p>
            <a:pPr algn="just"/>
            <a:r>
              <a:rPr lang="en-GB" sz="1400" dirty="0" err="1"/>
              <a:t>Kamiran</a:t>
            </a:r>
            <a:r>
              <a:rPr lang="en-GB" sz="1400" dirty="0"/>
              <a:t>, F., </a:t>
            </a:r>
            <a:r>
              <a:rPr lang="en-GB" sz="1400" dirty="0" err="1"/>
              <a:t>Mansha</a:t>
            </a:r>
            <a:r>
              <a:rPr lang="en-GB" sz="1400" dirty="0"/>
              <a:t>, S., Karim, A., &amp; Zhang, X. (2018). Exploiting reject option in classification for social discrimination control. Information Sciences, 425, 18-33. https://doi.org/10.1016/j.ins.2017.09.064</a:t>
            </a:r>
          </a:p>
          <a:p>
            <a:pPr algn="just"/>
            <a:endParaRPr lang="en-GB" sz="1400" dirty="0"/>
          </a:p>
          <a:p>
            <a:pPr algn="just"/>
            <a:r>
              <a:rPr lang="en-GB" sz="1400" dirty="0"/>
              <a:t>Pleiss, G., Raghavan, M., Wu, F., Kleinberg, J., &amp; Weinberger, K. Q. (2017). On Fairness and Calibration [Preprint]. </a:t>
            </a:r>
            <a:r>
              <a:rPr lang="en-GB" sz="1400" dirty="0" err="1"/>
              <a:t>arXiv</a:t>
            </a:r>
            <a:r>
              <a:rPr lang="en-GB" sz="1400" dirty="0"/>
              <a:t> preprint arXiv:1709.02012.</a:t>
            </a:r>
          </a:p>
          <a:p>
            <a:pPr algn="just"/>
            <a:endParaRPr lang="en-GB" sz="1400" dirty="0"/>
          </a:p>
          <a:p>
            <a:pPr algn="just"/>
            <a:r>
              <a:rPr lang="en-GB" sz="1400" dirty="0" err="1"/>
              <a:t>Zemel</a:t>
            </a:r>
            <a:r>
              <a:rPr lang="en-GB" sz="1400" dirty="0"/>
              <a:t>, R., Wu, Y., </a:t>
            </a:r>
            <a:r>
              <a:rPr lang="en-GB" sz="1400" dirty="0" err="1"/>
              <a:t>Swersky</a:t>
            </a:r>
            <a:r>
              <a:rPr lang="en-GB" sz="1400" dirty="0"/>
              <a:t>, K., </a:t>
            </a:r>
            <a:r>
              <a:rPr lang="en-GB" sz="1400" dirty="0" err="1"/>
              <a:t>Pitassi</a:t>
            </a:r>
            <a:r>
              <a:rPr lang="en-GB" sz="1400" dirty="0"/>
              <a:t>, T., &amp; </a:t>
            </a:r>
            <a:r>
              <a:rPr lang="en-GB" sz="1400" dirty="0" err="1"/>
              <a:t>Dwork</a:t>
            </a:r>
            <a:r>
              <a:rPr lang="en-GB" sz="1400" dirty="0"/>
              <a:t>, C. (2013). Learning Fair Representations. In Proceedings of the 30th International Conference on Machine Learning (pp. 325-333). Sanjoy Dasgupta and David </a:t>
            </a:r>
            <a:r>
              <a:rPr lang="en-GB" sz="1400" dirty="0" err="1"/>
              <a:t>McAllester</a:t>
            </a:r>
            <a:r>
              <a:rPr lang="en-GB" sz="1400" dirty="0"/>
              <a:t> (Eds.). PMLR, Vol. 28, No. 3.</a:t>
            </a:r>
          </a:p>
          <a:p>
            <a:pPr algn="just"/>
            <a:endParaRPr lang="en-GB" sz="1400" dirty="0"/>
          </a:p>
          <a:p>
            <a:pPr algn="just"/>
            <a:r>
              <a:rPr lang="en-GB" sz="1400" dirty="0"/>
              <a:t>Zhang, B. H., Lemoine, B., &amp; Mitchell, M. (2018). Mitigating Unwanted Biases with Adversarial Learning [Preprint]. </a:t>
            </a:r>
            <a:r>
              <a:rPr lang="en-GB" sz="1400" dirty="0" err="1"/>
              <a:t>arXiv</a:t>
            </a:r>
            <a:r>
              <a:rPr lang="en-GB" sz="1400" dirty="0"/>
              <a:t> preprint arXiv:1801.07593.</a:t>
            </a:r>
          </a:p>
        </p:txBody>
      </p:sp>
    </p:spTree>
    <p:extLst>
      <p:ext uri="{BB962C8B-B14F-4D97-AF65-F5344CB8AC3E}">
        <p14:creationId xmlns:p14="http://schemas.microsoft.com/office/powerpoint/2010/main" val="209238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rmulas on a background">
            <a:extLst>
              <a:ext uri="{FF2B5EF4-FFF2-40B4-BE49-F238E27FC236}">
                <a16:creationId xmlns:a16="http://schemas.microsoft.com/office/drawing/2014/main" id="{669AB5E1-3895-C507-5B22-7137D019DB40}"/>
              </a:ext>
            </a:extLst>
          </p:cNvPr>
          <p:cNvPicPr>
            <a:picLocks noChangeAspect="1"/>
          </p:cNvPicPr>
          <p:nvPr/>
        </p:nvPicPr>
        <p:blipFill>
          <a:blip r:embed="rId2"/>
          <a:stretch>
            <a:fillRect/>
          </a:stretch>
        </p:blipFill>
        <p:spPr>
          <a:xfrm>
            <a:off x="-3" y="0"/>
            <a:ext cx="9144000" cy="6858000"/>
          </a:xfrm>
          <a:prstGeom prst="rect">
            <a:avLst/>
          </a:prstGeom>
        </p:spPr>
      </p:pic>
      <p:sp>
        <p:nvSpPr>
          <p:cNvPr id="7" name="Rectangle: Rounded Corners 6">
            <a:extLst>
              <a:ext uri="{FF2B5EF4-FFF2-40B4-BE49-F238E27FC236}">
                <a16:creationId xmlns:a16="http://schemas.microsoft.com/office/drawing/2014/main" id="{38094855-C082-1C8E-AF36-769AB960E5C8}"/>
              </a:ext>
            </a:extLst>
          </p:cNvPr>
          <p:cNvSpPr/>
          <p:nvPr/>
        </p:nvSpPr>
        <p:spPr>
          <a:xfrm>
            <a:off x="4754881" y="757645"/>
            <a:ext cx="7184571" cy="679269"/>
          </a:xfrm>
          <a:prstGeom prst="roundRect">
            <a:avLst/>
          </a:prstGeom>
          <a:solidFill>
            <a:srgbClr val="FF6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Let’s talk models</a:t>
            </a:r>
          </a:p>
        </p:txBody>
      </p:sp>
    </p:spTree>
    <p:extLst>
      <p:ext uri="{BB962C8B-B14F-4D97-AF65-F5344CB8AC3E}">
        <p14:creationId xmlns:p14="http://schemas.microsoft.com/office/powerpoint/2010/main" val="2303609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B51A9E-54F9-9B5F-A6B8-8328E0788B20}"/>
              </a:ext>
            </a:extLst>
          </p:cNvPr>
          <p:cNvSpPr/>
          <p:nvPr/>
        </p:nvSpPr>
        <p:spPr>
          <a:xfrm>
            <a:off x="0" y="2864314"/>
            <a:ext cx="12192000" cy="2877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8" name="TextBox 7">
            <a:extLst>
              <a:ext uri="{FF2B5EF4-FFF2-40B4-BE49-F238E27FC236}">
                <a16:creationId xmlns:a16="http://schemas.microsoft.com/office/drawing/2014/main" id="{77502C91-87C3-4C05-A384-807C501778BE}"/>
              </a:ext>
            </a:extLst>
          </p:cNvPr>
          <p:cNvSpPr txBox="1"/>
          <p:nvPr/>
        </p:nvSpPr>
        <p:spPr>
          <a:xfrm>
            <a:off x="737291" y="634121"/>
            <a:ext cx="10276213"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Banking context</a:t>
            </a:r>
          </a:p>
        </p:txBody>
      </p:sp>
      <p:sp>
        <p:nvSpPr>
          <p:cNvPr id="9" name="Title 6">
            <a:extLst>
              <a:ext uri="{FF2B5EF4-FFF2-40B4-BE49-F238E27FC236}">
                <a16:creationId xmlns:a16="http://schemas.microsoft.com/office/drawing/2014/main" id="{7B930BA8-F82F-4F88-9A07-5B58E8EBEE38}"/>
              </a:ext>
            </a:extLst>
          </p:cNvPr>
          <p:cNvSpPr>
            <a:spLocks noGrp="1"/>
          </p:cNvSpPr>
          <p:nvPr>
            <p:ph type="title"/>
          </p:nvPr>
        </p:nvSpPr>
        <p:spPr>
          <a:xfrm>
            <a:off x="659008" y="7117"/>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formulation – What do we do?</a:t>
            </a:r>
          </a:p>
        </p:txBody>
      </p:sp>
      <p:sp>
        <p:nvSpPr>
          <p:cNvPr id="26" name="Slide Number Placeholder 4">
            <a:extLst>
              <a:ext uri="{FF2B5EF4-FFF2-40B4-BE49-F238E27FC236}">
                <a16:creationId xmlns:a16="http://schemas.microsoft.com/office/drawing/2014/main" id="{4B53F114-C9A2-462D-904D-92C74510608A}"/>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4</a:t>
            </a:fld>
            <a:endParaRPr lang="en-GB" sz="1000">
              <a:solidFill>
                <a:srgbClr val="000000"/>
              </a:solidFill>
              <a:latin typeface="ING Me"/>
            </a:endParaRPr>
          </a:p>
        </p:txBody>
      </p:sp>
      <p:grpSp>
        <p:nvGrpSpPr>
          <p:cNvPr id="6" name="Group 5">
            <a:extLst>
              <a:ext uri="{FF2B5EF4-FFF2-40B4-BE49-F238E27FC236}">
                <a16:creationId xmlns:a16="http://schemas.microsoft.com/office/drawing/2014/main" id="{BBD2F2DA-B3CB-D887-D17A-8D247747005E}"/>
              </a:ext>
            </a:extLst>
          </p:cNvPr>
          <p:cNvGrpSpPr/>
          <p:nvPr/>
        </p:nvGrpSpPr>
        <p:grpSpPr>
          <a:xfrm>
            <a:off x="737291" y="1315274"/>
            <a:ext cx="10276213" cy="1189416"/>
            <a:chOff x="2160326" y="1567733"/>
            <a:chExt cx="7919054" cy="606823"/>
          </a:xfrm>
        </p:grpSpPr>
        <p:sp>
          <p:nvSpPr>
            <p:cNvPr id="3" name="Rectangle 2">
              <a:extLst>
                <a:ext uri="{FF2B5EF4-FFF2-40B4-BE49-F238E27FC236}">
                  <a16:creationId xmlns:a16="http://schemas.microsoft.com/office/drawing/2014/main" id="{E18D040E-54AD-83DB-46A8-478FD3F9B7C0}"/>
                </a:ext>
              </a:extLst>
            </p:cNvPr>
            <p:cNvSpPr/>
            <p:nvPr/>
          </p:nvSpPr>
          <p:spPr>
            <a:xfrm>
              <a:off x="4679564" y="1574359"/>
              <a:ext cx="1474751" cy="600197"/>
            </a:xfrm>
            <a:prstGeom prst="rect">
              <a:avLst/>
            </a:prstGeom>
            <a:solidFill>
              <a:schemeClr val="bg1">
                <a:lumMod val="50000"/>
              </a:schemeClr>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LOANS</a:t>
              </a:r>
            </a:p>
          </p:txBody>
        </p:sp>
        <p:sp>
          <p:nvSpPr>
            <p:cNvPr id="4" name="Rectangle 3">
              <a:extLst>
                <a:ext uri="{FF2B5EF4-FFF2-40B4-BE49-F238E27FC236}">
                  <a16:creationId xmlns:a16="http://schemas.microsoft.com/office/drawing/2014/main" id="{D081C0F6-BEC9-D96D-CBE1-B8EA5ADF19E3}"/>
                </a:ext>
              </a:extLst>
            </p:cNvPr>
            <p:cNvSpPr/>
            <p:nvPr/>
          </p:nvSpPr>
          <p:spPr>
            <a:xfrm>
              <a:off x="6186123" y="1574359"/>
              <a:ext cx="1474751" cy="600197"/>
            </a:xfrm>
            <a:prstGeom prst="rect">
              <a:avLst/>
            </a:prstGeom>
            <a:solidFill>
              <a:schemeClr val="bg1">
                <a:lumMod val="50000"/>
              </a:schemeClr>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DEPOSITS</a:t>
              </a:r>
            </a:p>
          </p:txBody>
        </p:sp>
        <p:sp>
          <p:nvSpPr>
            <p:cNvPr id="7" name="Arrow: Right 6">
              <a:extLst>
                <a:ext uri="{FF2B5EF4-FFF2-40B4-BE49-F238E27FC236}">
                  <a16:creationId xmlns:a16="http://schemas.microsoft.com/office/drawing/2014/main" id="{00F7E2E5-A3A5-7431-6A2C-C0F45EC82792}"/>
                </a:ext>
              </a:extLst>
            </p:cNvPr>
            <p:cNvSpPr/>
            <p:nvPr/>
          </p:nvSpPr>
          <p:spPr>
            <a:xfrm>
              <a:off x="3643028" y="1995055"/>
              <a:ext cx="1000964" cy="57706"/>
            </a:xfrm>
            <a:prstGeom prst="rightArrow">
              <a:avLst/>
            </a:prstGeom>
            <a:solidFill>
              <a:schemeClr val="bg1">
                <a:lumMod val="50000"/>
              </a:schemeClr>
            </a:solidFill>
            <a:ln w="952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F8868249-C938-3A6B-AE10-AB9AF9752F1E}"/>
                </a:ext>
              </a:extLst>
            </p:cNvPr>
            <p:cNvSpPr/>
            <p:nvPr/>
          </p:nvSpPr>
          <p:spPr>
            <a:xfrm flipH="1">
              <a:off x="7706147" y="1740618"/>
              <a:ext cx="1000964" cy="57706"/>
            </a:xfrm>
            <a:prstGeom prst="rightArrow">
              <a:avLst/>
            </a:prstGeom>
            <a:solidFill>
              <a:schemeClr val="bg1">
                <a:lumMod val="50000"/>
              </a:schemeClr>
            </a:solidFill>
            <a:ln w="952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A5F3B42-83AA-8911-A46B-5A9DF45CC197}"/>
                </a:ext>
              </a:extLst>
            </p:cNvPr>
            <p:cNvSpPr/>
            <p:nvPr/>
          </p:nvSpPr>
          <p:spPr>
            <a:xfrm>
              <a:off x="2160326" y="1574360"/>
              <a:ext cx="1474751" cy="593914"/>
            </a:xfrm>
            <a:prstGeom prst="ellipse">
              <a:avLst/>
            </a:prstGeom>
            <a:solidFill>
              <a:srgbClr val="FF62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Borrowers</a:t>
              </a:r>
            </a:p>
          </p:txBody>
        </p:sp>
        <p:sp>
          <p:nvSpPr>
            <p:cNvPr id="12" name="Oval 11">
              <a:extLst>
                <a:ext uri="{FF2B5EF4-FFF2-40B4-BE49-F238E27FC236}">
                  <a16:creationId xmlns:a16="http://schemas.microsoft.com/office/drawing/2014/main" id="{B664463A-1590-D1EE-D84B-4974A7253F4E}"/>
                </a:ext>
              </a:extLst>
            </p:cNvPr>
            <p:cNvSpPr/>
            <p:nvPr/>
          </p:nvSpPr>
          <p:spPr>
            <a:xfrm>
              <a:off x="8723857" y="1567733"/>
              <a:ext cx="1355523" cy="593914"/>
            </a:xfrm>
            <a:prstGeom prst="ellipse">
              <a:avLst/>
            </a:prstGeom>
            <a:solidFill>
              <a:srgbClr val="FF62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Savers</a:t>
              </a:r>
            </a:p>
          </p:txBody>
        </p:sp>
        <p:sp>
          <p:nvSpPr>
            <p:cNvPr id="13" name="Arrow: Right 12">
              <a:extLst>
                <a:ext uri="{FF2B5EF4-FFF2-40B4-BE49-F238E27FC236}">
                  <a16:creationId xmlns:a16="http://schemas.microsoft.com/office/drawing/2014/main" id="{718AA812-6A68-B6F7-85FF-35FEC2E84811}"/>
                </a:ext>
              </a:extLst>
            </p:cNvPr>
            <p:cNvSpPr/>
            <p:nvPr/>
          </p:nvSpPr>
          <p:spPr>
            <a:xfrm flipH="1">
              <a:off x="3644357" y="1741942"/>
              <a:ext cx="1000964" cy="57706"/>
            </a:xfrm>
            <a:prstGeom prst="rightArrow">
              <a:avLst/>
            </a:prstGeom>
            <a:solidFill>
              <a:schemeClr val="bg1">
                <a:lumMod val="50000"/>
              </a:schemeClr>
            </a:solidFill>
            <a:ln w="952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Rectangle 21">
            <a:extLst>
              <a:ext uri="{FF2B5EF4-FFF2-40B4-BE49-F238E27FC236}">
                <a16:creationId xmlns:a16="http://schemas.microsoft.com/office/drawing/2014/main" id="{681AD44B-DB22-1D01-C245-4F54413CBBB7}"/>
              </a:ext>
            </a:extLst>
          </p:cNvPr>
          <p:cNvSpPr/>
          <p:nvPr/>
        </p:nvSpPr>
        <p:spPr>
          <a:xfrm>
            <a:off x="4364448" y="3268421"/>
            <a:ext cx="2519295" cy="1641703"/>
          </a:xfrm>
          <a:prstGeom prst="rect">
            <a:avLst/>
          </a:prstGeom>
          <a:solidFill>
            <a:srgbClr val="0276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300" dirty="0">
                <a:solidFill>
                  <a:schemeClr val="bg1"/>
                </a:solidFill>
              </a:rPr>
              <a:t>Banks answer this concern by </a:t>
            </a:r>
            <a:r>
              <a:rPr lang="en-GB" sz="1300" b="1" dirty="0">
                <a:solidFill>
                  <a:schemeClr val="bg1"/>
                </a:solidFill>
              </a:rPr>
              <a:t>estimating before hand the probability</a:t>
            </a:r>
            <a:r>
              <a:rPr lang="en-GB" sz="1300" dirty="0">
                <a:solidFill>
                  <a:schemeClr val="bg1"/>
                </a:solidFill>
              </a:rPr>
              <a:t> associated with losing money from a prospective loan.</a:t>
            </a:r>
          </a:p>
        </p:txBody>
      </p:sp>
      <p:grpSp>
        <p:nvGrpSpPr>
          <p:cNvPr id="28" name="Group 27">
            <a:extLst>
              <a:ext uri="{FF2B5EF4-FFF2-40B4-BE49-F238E27FC236}">
                <a16:creationId xmlns:a16="http://schemas.microsoft.com/office/drawing/2014/main" id="{76EC1DC1-085C-7D27-F718-9258B69E01A2}"/>
              </a:ext>
            </a:extLst>
          </p:cNvPr>
          <p:cNvGrpSpPr/>
          <p:nvPr/>
        </p:nvGrpSpPr>
        <p:grpSpPr>
          <a:xfrm>
            <a:off x="126270" y="3347498"/>
            <a:ext cx="3508807" cy="2106091"/>
            <a:chOff x="126270" y="3156670"/>
            <a:chExt cx="4057859" cy="2296920"/>
          </a:xfrm>
        </p:grpSpPr>
        <p:pic>
          <p:nvPicPr>
            <p:cNvPr id="17" name="Picture 16" descr="Customer service man frustrated">
              <a:extLst>
                <a:ext uri="{FF2B5EF4-FFF2-40B4-BE49-F238E27FC236}">
                  <a16:creationId xmlns:a16="http://schemas.microsoft.com/office/drawing/2014/main" id="{40D888F5-D48A-12A6-E002-22701A06A84F}"/>
                </a:ext>
              </a:extLst>
            </p:cNvPr>
            <p:cNvPicPr>
              <a:picLocks noChangeAspect="1"/>
            </p:cNvPicPr>
            <p:nvPr/>
          </p:nvPicPr>
          <p:blipFill>
            <a:blip r:embed="rId3"/>
            <a:stretch>
              <a:fillRect/>
            </a:stretch>
          </p:blipFill>
          <p:spPr>
            <a:xfrm>
              <a:off x="126270" y="3691870"/>
              <a:ext cx="1772075" cy="1761720"/>
            </a:xfrm>
            <a:prstGeom prst="rect">
              <a:avLst/>
            </a:prstGeom>
          </p:spPr>
        </p:pic>
        <p:sp>
          <p:nvSpPr>
            <p:cNvPr id="24" name="Thought Bubble: Cloud 23">
              <a:extLst>
                <a:ext uri="{FF2B5EF4-FFF2-40B4-BE49-F238E27FC236}">
                  <a16:creationId xmlns:a16="http://schemas.microsoft.com/office/drawing/2014/main" id="{5374D849-99D1-2B78-588B-9BA8CE342AE3}"/>
                </a:ext>
              </a:extLst>
            </p:cNvPr>
            <p:cNvSpPr/>
            <p:nvPr/>
          </p:nvSpPr>
          <p:spPr>
            <a:xfrm>
              <a:off x="1953025" y="3156670"/>
              <a:ext cx="2231104" cy="808986"/>
            </a:xfrm>
            <a:prstGeom prst="cloudCallout">
              <a:avLst>
                <a:gd name="adj1" fmla="val -77910"/>
                <a:gd name="adj2" fmla="val 414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FF0000"/>
                  </a:solidFill>
                </a:rPr>
                <a:t>Giving out someone else’s money as a loan!</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C82B418-8D98-2847-ECA3-0A1D25688E9E}"/>
                  </a:ext>
                </a:extLst>
              </p:cNvPr>
              <p:cNvSpPr txBox="1"/>
              <p:nvPr/>
            </p:nvSpPr>
            <p:spPr>
              <a:xfrm>
                <a:off x="8120423" y="5078634"/>
                <a:ext cx="3272371"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300" b="1" i="0" smtClean="0">
                          <a:latin typeface="Cambria Math" panose="02040503050406030204" pitchFamily="18" charset="0"/>
                        </a:rPr>
                        <m:t>𝐏𝐃</m:t>
                      </m:r>
                      <m:r>
                        <a:rPr lang="en-GB" sz="1300" b="1" i="0" smtClean="0">
                          <a:latin typeface="Cambria Math" panose="02040503050406030204" pitchFamily="18" charset="0"/>
                        </a:rPr>
                        <m:t>=</m:t>
                      </m:r>
                      <m:r>
                        <a:rPr lang="en-GB" sz="1300" b="1" i="0" smtClean="0">
                          <a:latin typeface="Cambria Math" panose="02040503050406030204" pitchFamily="18" charset="0"/>
                        </a:rPr>
                        <m:t>𝐟</m:t>
                      </m:r>
                      <m:d>
                        <m:dPr>
                          <m:ctrlPr>
                            <a:rPr lang="en-GB" sz="1300" b="1" i="1" smtClean="0">
                              <a:latin typeface="Cambria Math" panose="02040503050406030204" pitchFamily="18" charset="0"/>
                            </a:rPr>
                          </m:ctrlPr>
                        </m:dPr>
                        <m:e>
                          <m:r>
                            <a:rPr lang="en-GB" sz="1300" b="1" i="0" smtClean="0">
                              <a:latin typeface="Cambria Math" panose="02040503050406030204" pitchFamily="18" charset="0"/>
                            </a:rPr>
                            <m:t>𝐱</m:t>
                          </m:r>
                        </m:e>
                      </m:d>
                      <m:r>
                        <a:rPr lang="en-GB" sz="1300" b="1" i="0" smtClean="0">
                          <a:latin typeface="Cambria Math" panose="02040503050406030204" pitchFamily="18" charset="0"/>
                        </a:rPr>
                        <m:t>;</m:t>
                      </m:r>
                      <m:r>
                        <a:rPr lang="en-GB" sz="1300" b="1" i="0" smtClean="0">
                          <a:latin typeface="Cambria Math" panose="02040503050406030204" pitchFamily="18" charset="0"/>
                        </a:rPr>
                        <m:t>𝐰𝐡𝐞𝐫𝐞</m:t>
                      </m:r>
                      <m:r>
                        <a:rPr lang="en-GB" sz="1300" b="1" i="0" smtClean="0">
                          <a:latin typeface="Cambria Math" panose="02040503050406030204" pitchFamily="18" charset="0"/>
                        </a:rPr>
                        <m:t> </m:t>
                      </m:r>
                      <m:r>
                        <a:rPr lang="en-GB" sz="1300" b="1" i="0" smtClean="0">
                          <a:latin typeface="Cambria Math" panose="02040503050406030204" pitchFamily="18" charset="0"/>
                        </a:rPr>
                        <m:t>𝐱</m:t>
                      </m:r>
                      <m:r>
                        <a:rPr lang="en-GB" sz="1300" b="1" i="0" smtClean="0">
                          <a:latin typeface="Cambria Math" panose="02040503050406030204" pitchFamily="18" charset="0"/>
                        </a:rPr>
                        <m:t> </m:t>
                      </m:r>
                      <m:r>
                        <a:rPr lang="en-GB" sz="1300" b="1" i="0" smtClean="0">
                          <a:latin typeface="Cambria Math" panose="02040503050406030204" pitchFamily="18" charset="0"/>
                        </a:rPr>
                        <m:t>𝐢𝐬</m:t>
                      </m:r>
                      <m:r>
                        <a:rPr lang="en-GB" sz="1300" b="1" i="0" smtClean="0">
                          <a:latin typeface="Cambria Math" panose="02040503050406030204" pitchFamily="18" charset="0"/>
                        </a:rPr>
                        <m:t> </m:t>
                      </m:r>
                      <m:r>
                        <a:rPr lang="en-GB" sz="1300" b="1" i="0" smtClean="0">
                          <a:latin typeface="Cambria Math" panose="02040503050406030204" pitchFamily="18" charset="0"/>
                        </a:rPr>
                        <m:t>𝐜𝐮𝐬𝐭𝐨𝐦𝐞𝐫</m:t>
                      </m:r>
                      <m:r>
                        <a:rPr lang="en-GB" sz="1300" b="1" i="0" smtClean="0">
                          <a:latin typeface="Cambria Math" panose="02040503050406030204" pitchFamily="18" charset="0"/>
                        </a:rPr>
                        <m:t> </m:t>
                      </m:r>
                      <m:r>
                        <a:rPr lang="en-GB" sz="1300" b="1" i="0" smtClean="0">
                          <a:latin typeface="Cambria Math" panose="02040503050406030204" pitchFamily="18" charset="0"/>
                        </a:rPr>
                        <m:t>𝐚𝐭𝐭𝐫𝐢𝐛𝐮𝐭𝐞𝐬</m:t>
                      </m:r>
                    </m:oMath>
                  </m:oMathPara>
                </a14:m>
                <a:endParaRPr lang="en-GB" sz="1300" b="1" dirty="0"/>
              </a:p>
            </p:txBody>
          </p:sp>
        </mc:Choice>
        <mc:Fallback xmlns="">
          <p:sp>
            <p:nvSpPr>
              <p:cNvPr id="27" name="TextBox 26">
                <a:extLst>
                  <a:ext uri="{FF2B5EF4-FFF2-40B4-BE49-F238E27FC236}">
                    <a16:creationId xmlns:a16="http://schemas.microsoft.com/office/drawing/2014/main" id="{6C82B418-8D98-2847-ECA3-0A1D25688E9E}"/>
                  </a:ext>
                </a:extLst>
              </p:cNvPr>
              <p:cNvSpPr txBox="1">
                <a:spLocks noRot="1" noChangeAspect="1" noMove="1" noResize="1" noEditPoints="1" noAdjustHandles="1" noChangeArrowheads="1" noChangeShapeType="1" noTextEdit="1"/>
              </p:cNvSpPr>
              <p:nvPr/>
            </p:nvSpPr>
            <p:spPr>
              <a:xfrm>
                <a:off x="8120423" y="5078634"/>
                <a:ext cx="3272371" cy="200055"/>
              </a:xfrm>
              <a:prstGeom prst="rect">
                <a:avLst/>
              </a:prstGeom>
              <a:blipFill>
                <a:blip r:embed="rId4"/>
                <a:stretch>
                  <a:fillRect l="-372" r="-559" b="-21212"/>
                </a:stretch>
              </a:blipFill>
            </p:spPr>
            <p:txBody>
              <a:bodyPr/>
              <a:lstStyle/>
              <a:p>
                <a:r>
                  <a:rPr lang="en-GB">
                    <a:noFill/>
                  </a:rPr>
                  <a:t> </a:t>
                </a:r>
              </a:p>
            </p:txBody>
          </p:sp>
        </mc:Fallback>
      </mc:AlternateContent>
      <p:pic>
        <p:nvPicPr>
          <p:cNvPr id="42" name="Picture 41">
            <a:extLst>
              <a:ext uri="{FF2B5EF4-FFF2-40B4-BE49-F238E27FC236}">
                <a16:creationId xmlns:a16="http://schemas.microsoft.com/office/drawing/2014/main" id="{F6F543C8-B6D2-FD44-51BA-72C49DB3771D}"/>
              </a:ext>
            </a:extLst>
          </p:cNvPr>
          <p:cNvPicPr>
            <a:picLocks noChangeAspect="1"/>
          </p:cNvPicPr>
          <p:nvPr/>
        </p:nvPicPr>
        <p:blipFill>
          <a:blip r:embed="rId5"/>
          <a:stretch>
            <a:fillRect/>
          </a:stretch>
        </p:blipFill>
        <p:spPr>
          <a:xfrm>
            <a:off x="7418384" y="3141619"/>
            <a:ext cx="4647346" cy="1895306"/>
          </a:xfrm>
          <a:prstGeom prst="rect">
            <a:avLst/>
          </a:prstGeom>
        </p:spPr>
      </p:pic>
      <p:cxnSp>
        <p:nvCxnSpPr>
          <p:cNvPr id="44" name="Straight Connector 43">
            <a:extLst>
              <a:ext uri="{FF2B5EF4-FFF2-40B4-BE49-F238E27FC236}">
                <a16:creationId xmlns:a16="http://schemas.microsoft.com/office/drawing/2014/main" id="{3F2CD975-15F4-E8C0-4945-3DF7AC456650}"/>
              </a:ext>
            </a:extLst>
          </p:cNvPr>
          <p:cNvCxnSpPr/>
          <p:nvPr/>
        </p:nvCxnSpPr>
        <p:spPr>
          <a:xfrm>
            <a:off x="182880" y="2822713"/>
            <a:ext cx="118156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32653F-9EAD-A2E4-DA6F-8D9F9CDE6E10}"/>
              </a:ext>
            </a:extLst>
          </p:cNvPr>
          <p:cNvCxnSpPr/>
          <p:nvPr/>
        </p:nvCxnSpPr>
        <p:spPr>
          <a:xfrm>
            <a:off x="184205" y="2855847"/>
            <a:ext cx="118156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153CA2-F4E5-008C-150F-9D38C37E0FB2}"/>
              </a:ext>
            </a:extLst>
          </p:cNvPr>
          <p:cNvCxnSpPr/>
          <p:nvPr/>
        </p:nvCxnSpPr>
        <p:spPr>
          <a:xfrm>
            <a:off x="181555" y="5758070"/>
            <a:ext cx="118156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45194D-4610-9A82-28D3-D44008051AA2}"/>
              </a:ext>
            </a:extLst>
          </p:cNvPr>
          <p:cNvCxnSpPr/>
          <p:nvPr/>
        </p:nvCxnSpPr>
        <p:spPr>
          <a:xfrm>
            <a:off x="182880" y="5791204"/>
            <a:ext cx="1181563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A3402C9-22A7-0B20-FB39-8D1D15EDF08B}"/>
              </a:ext>
            </a:extLst>
          </p:cNvPr>
          <p:cNvSpPr/>
          <p:nvPr/>
        </p:nvSpPr>
        <p:spPr>
          <a:xfrm>
            <a:off x="2895600" y="1464735"/>
            <a:ext cx="931333" cy="209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002060"/>
                </a:solidFill>
              </a:rPr>
              <a:t>Money</a:t>
            </a:r>
          </a:p>
        </p:txBody>
      </p:sp>
      <p:sp>
        <p:nvSpPr>
          <p:cNvPr id="15" name="Rectangle 14">
            <a:extLst>
              <a:ext uri="{FF2B5EF4-FFF2-40B4-BE49-F238E27FC236}">
                <a16:creationId xmlns:a16="http://schemas.microsoft.com/office/drawing/2014/main" id="{7D84D63A-D826-C509-66C9-EB7A2D98098A}"/>
              </a:ext>
            </a:extLst>
          </p:cNvPr>
          <p:cNvSpPr/>
          <p:nvPr/>
        </p:nvSpPr>
        <p:spPr>
          <a:xfrm>
            <a:off x="2854705" y="1956318"/>
            <a:ext cx="972000" cy="209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002060"/>
                </a:solidFill>
              </a:rPr>
              <a:t>Interest</a:t>
            </a:r>
          </a:p>
        </p:txBody>
      </p:sp>
      <p:sp>
        <p:nvSpPr>
          <p:cNvPr id="18" name="Rectangle 17">
            <a:extLst>
              <a:ext uri="{FF2B5EF4-FFF2-40B4-BE49-F238E27FC236}">
                <a16:creationId xmlns:a16="http://schemas.microsoft.com/office/drawing/2014/main" id="{170813DE-B99E-934C-AFE5-C0DDAF4989A6}"/>
              </a:ext>
            </a:extLst>
          </p:cNvPr>
          <p:cNvSpPr/>
          <p:nvPr/>
        </p:nvSpPr>
        <p:spPr>
          <a:xfrm>
            <a:off x="8153417" y="1456267"/>
            <a:ext cx="931333" cy="209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002060"/>
                </a:solidFill>
              </a:rPr>
              <a:t>Money</a:t>
            </a:r>
          </a:p>
        </p:txBody>
      </p:sp>
    </p:spTree>
    <p:extLst>
      <p:ext uri="{BB962C8B-B14F-4D97-AF65-F5344CB8AC3E}">
        <p14:creationId xmlns:p14="http://schemas.microsoft.com/office/powerpoint/2010/main" val="289066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9"/>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9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9" name="Title 6">
            <a:extLst>
              <a:ext uri="{FF2B5EF4-FFF2-40B4-BE49-F238E27FC236}">
                <a16:creationId xmlns:a16="http://schemas.microsoft.com/office/drawing/2014/main" id="{7B930BA8-F82F-4F88-9A07-5B58E8EBEE38}"/>
              </a:ext>
            </a:extLst>
          </p:cNvPr>
          <p:cNvSpPr>
            <a:spLocks noGrp="1"/>
          </p:cNvSpPr>
          <p:nvPr>
            <p:ph type="title"/>
          </p:nvPr>
        </p:nvSpPr>
        <p:spPr>
          <a:xfrm>
            <a:off x="659008" y="-8785"/>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formulation – How do we use it? (1/2)</a:t>
            </a:r>
          </a:p>
        </p:txBody>
      </p:sp>
      <p:sp>
        <p:nvSpPr>
          <p:cNvPr id="26" name="Slide Number Placeholder 4">
            <a:extLst>
              <a:ext uri="{FF2B5EF4-FFF2-40B4-BE49-F238E27FC236}">
                <a16:creationId xmlns:a16="http://schemas.microsoft.com/office/drawing/2014/main" id="{4B53F114-C9A2-462D-904D-92C74510608A}"/>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5</a:t>
            </a:fld>
            <a:endParaRPr lang="en-GB" sz="1000">
              <a:solidFill>
                <a:srgbClr val="000000"/>
              </a:solidFill>
              <a:latin typeface="ING Me"/>
            </a:endParaRPr>
          </a:p>
        </p:txBody>
      </p:sp>
      <p:sp>
        <p:nvSpPr>
          <p:cNvPr id="29" name="Arrow: Right 28">
            <a:extLst>
              <a:ext uri="{FF2B5EF4-FFF2-40B4-BE49-F238E27FC236}">
                <a16:creationId xmlns:a16="http://schemas.microsoft.com/office/drawing/2014/main" id="{78A3B73A-3CB1-5BA8-C5D2-5658C55975F6}"/>
              </a:ext>
            </a:extLst>
          </p:cNvPr>
          <p:cNvSpPr/>
          <p:nvPr/>
        </p:nvSpPr>
        <p:spPr>
          <a:xfrm>
            <a:off x="5112687" y="2711396"/>
            <a:ext cx="2072978" cy="131228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a:t>Rank ordering</a:t>
            </a:r>
          </a:p>
        </p:txBody>
      </p:sp>
      <p:grpSp>
        <p:nvGrpSpPr>
          <p:cNvPr id="49" name="Group 48">
            <a:extLst>
              <a:ext uri="{FF2B5EF4-FFF2-40B4-BE49-F238E27FC236}">
                <a16:creationId xmlns:a16="http://schemas.microsoft.com/office/drawing/2014/main" id="{7239C4E8-CA9E-76C1-D171-1EE0BEE0F45E}"/>
              </a:ext>
            </a:extLst>
          </p:cNvPr>
          <p:cNvGrpSpPr/>
          <p:nvPr/>
        </p:nvGrpSpPr>
        <p:grpSpPr>
          <a:xfrm>
            <a:off x="548640" y="898497"/>
            <a:ext cx="3888171" cy="4997393"/>
            <a:chOff x="548640" y="898497"/>
            <a:chExt cx="3888171" cy="4997393"/>
          </a:xfrm>
        </p:grpSpPr>
        <p:sp>
          <p:nvSpPr>
            <p:cNvPr id="43" name="Rectangle 42">
              <a:extLst>
                <a:ext uri="{FF2B5EF4-FFF2-40B4-BE49-F238E27FC236}">
                  <a16:creationId xmlns:a16="http://schemas.microsoft.com/office/drawing/2014/main" id="{00CAB977-E9A8-37DC-1286-620F02CCD42D}"/>
                </a:ext>
              </a:extLst>
            </p:cNvPr>
            <p:cNvSpPr/>
            <p:nvPr/>
          </p:nvSpPr>
          <p:spPr>
            <a:xfrm>
              <a:off x="548640" y="898497"/>
              <a:ext cx="3888171" cy="49973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transparent stick figure child clipart&#10;">
              <a:extLst>
                <a:ext uri="{FF2B5EF4-FFF2-40B4-BE49-F238E27FC236}">
                  <a16:creationId xmlns:a16="http://schemas.microsoft.com/office/drawing/2014/main" id="{1340CC08-6FCD-2476-B150-5BACC6B0F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107" y="1670521"/>
              <a:ext cx="493931" cy="748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nsparent background man clipart&#10;">
              <a:extLst>
                <a:ext uri="{FF2B5EF4-FFF2-40B4-BE49-F238E27FC236}">
                  <a16:creationId xmlns:a16="http://schemas.microsoft.com/office/drawing/2014/main" id="{4CDE1758-BF3E-0CB5-22CF-86D9288D9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568" y="2654591"/>
              <a:ext cx="660485" cy="11163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ffin man clipart transparent ">
              <a:extLst>
                <a:ext uri="{FF2B5EF4-FFF2-40B4-BE49-F238E27FC236}">
                  <a16:creationId xmlns:a16="http://schemas.microsoft.com/office/drawing/2014/main" id="{8286DD62-4B23-AE6D-A6F8-15381F30FF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390" y="4023682"/>
              <a:ext cx="547817" cy="10453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25EC7A52-584A-AE81-245C-BDDEFFD008CD}"/>
                </a:ext>
              </a:extLst>
            </p:cNvPr>
            <p:cNvCxnSpPr>
              <a:cxnSpLocks/>
            </p:cNvCxnSpPr>
            <p:nvPr/>
          </p:nvCxnSpPr>
          <p:spPr>
            <a:xfrm>
              <a:off x="2433089" y="962109"/>
              <a:ext cx="0" cy="4325509"/>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C35D951-B6EC-8156-89D0-86E2B81E1A66}"/>
                </a:ext>
              </a:extLst>
            </p:cNvPr>
            <p:cNvSpPr/>
            <p:nvPr/>
          </p:nvSpPr>
          <p:spPr>
            <a:xfrm>
              <a:off x="2846563" y="1781841"/>
              <a:ext cx="882594" cy="51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0.25</a:t>
              </a:r>
            </a:p>
          </p:txBody>
        </p:sp>
        <p:sp>
          <p:nvSpPr>
            <p:cNvPr id="19" name="Rectangle 18">
              <a:extLst>
                <a:ext uri="{FF2B5EF4-FFF2-40B4-BE49-F238E27FC236}">
                  <a16:creationId xmlns:a16="http://schemas.microsoft.com/office/drawing/2014/main" id="{6813A3A0-D92C-2DEB-ADFA-1EDCEFEBFB70}"/>
                </a:ext>
              </a:extLst>
            </p:cNvPr>
            <p:cNvSpPr/>
            <p:nvPr/>
          </p:nvSpPr>
          <p:spPr>
            <a:xfrm>
              <a:off x="2847891" y="2983812"/>
              <a:ext cx="882594" cy="51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0.10</a:t>
              </a:r>
            </a:p>
          </p:txBody>
        </p:sp>
        <p:sp>
          <p:nvSpPr>
            <p:cNvPr id="20" name="Rectangle 19">
              <a:extLst>
                <a:ext uri="{FF2B5EF4-FFF2-40B4-BE49-F238E27FC236}">
                  <a16:creationId xmlns:a16="http://schemas.microsoft.com/office/drawing/2014/main" id="{EF5380BB-337D-9F95-CFDB-CB72D86A1159}"/>
                </a:ext>
              </a:extLst>
            </p:cNvPr>
            <p:cNvSpPr/>
            <p:nvPr/>
          </p:nvSpPr>
          <p:spPr>
            <a:xfrm>
              <a:off x="2849219" y="4305057"/>
              <a:ext cx="882594" cy="51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0.35</a:t>
              </a:r>
            </a:p>
          </p:txBody>
        </p:sp>
        <p:sp>
          <p:nvSpPr>
            <p:cNvPr id="23" name="TextBox 22">
              <a:extLst>
                <a:ext uri="{FF2B5EF4-FFF2-40B4-BE49-F238E27FC236}">
                  <a16:creationId xmlns:a16="http://schemas.microsoft.com/office/drawing/2014/main" id="{890F182D-2D93-CC4F-A689-8D7C50AA6906}"/>
                </a:ext>
              </a:extLst>
            </p:cNvPr>
            <p:cNvSpPr txBox="1"/>
            <p:nvPr/>
          </p:nvSpPr>
          <p:spPr>
            <a:xfrm>
              <a:off x="879655" y="1082467"/>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Customer</a:t>
              </a:r>
            </a:p>
          </p:txBody>
        </p:sp>
        <p:sp>
          <p:nvSpPr>
            <p:cNvPr id="25" name="TextBox 24">
              <a:extLst>
                <a:ext uri="{FF2B5EF4-FFF2-40B4-BE49-F238E27FC236}">
                  <a16:creationId xmlns:a16="http://schemas.microsoft.com/office/drawing/2014/main" id="{B9FD221D-5397-7AF9-D77B-62D08BA168A7}"/>
                </a:ext>
              </a:extLst>
            </p:cNvPr>
            <p:cNvSpPr txBox="1"/>
            <p:nvPr/>
          </p:nvSpPr>
          <p:spPr>
            <a:xfrm>
              <a:off x="2608026" y="1086015"/>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PD</a:t>
              </a:r>
            </a:p>
          </p:txBody>
        </p:sp>
        <p:sp>
          <p:nvSpPr>
            <p:cNvPr id="39" name="TextBox 38">
              <a:extLst>
                <a:ext uri="{FF2B5EF4-FFF2-40B4-BE49-F238E27FC236}">
                  <a16:creationId xmlns:a16="http://schemas.microsoft.com/office/drawing/2014/main" id="{753197AC-7AD6-70A2-27F2-72A54C6BA8A7}"/>
                </a:ext>
              </a:extLst>
            </p:cNvPr>
            <p:cNvSpPr txBox="1"/>
            <p:nvPr/>
          </p:nvSpPr>
          <p:spPr>
            <a:xfrm>
              <a:off x="1742655" y="5463871"/>
              <a:ext cx="1359667" cy="261610"/>
            </a:xfrm>
            <a:prstGeom prst="rect">
              <a:avLst/>
            </a:prstGeom>
            <a:solidFill>
              <a:schemeClr val="bg2">
                <a:lumMod val="20000"/>
                <a:lumOff val="80000"/>
              </a:schemeClr>
            </a:solidFill>
            <a:ln>
              <a:solidFill>
                <a:srgbClr val="FF6200"/>
              </a:solidFill>
            </a:ln>
          </p:spPr>
          <p:txBody>
            <a:bodyPr wrap="square" rtlCol="0">
              <a:spAutoFit/>
            </a:bodyPr>
            <a:lstStyle/>
            <a:p>
              <a:pPr algn="ctr"/>
              <a:r>
                <a:rPr lang="en-GB" sz="1100" b="1" dirty="0">
                  <a:solidFill>
                    <a:srgbClr val="027687"/>
                  </a:solidFill>
                </a:rPr>
                <a:t>UNRANKED</a:t>
              </a:r>
            </a:p>
          </p:txBody>
        </p:sp>
      </p:grpSp>
      <p:grpSp>
        <p:nvGrpSpPr>
          <p:cNvPr id="50" name="Group 49">
            <a:extLst>
              <a:ext uri="{FF2B5EF4-FFF2-40B4-BE49-F238E27FC236}">
                <a16:creationId xmlns:a16="http://schemas.microsoft.com/office/drawing/2014/main" id="{7EFD34BE-78B5-2406-BF6C-02D9AD201D90}"/>
              </a:ext>
            </a:extLst>
          </p:cNvPr>
          <p:cNvGrpSpPr/>
          <p:nvPr/>
        </p:nvGrpSpPr>
        <p:grpSpPr>
          <a:xfrm>
            <a:off x="7777702" y="891871"/>
            <a:ext cx="3888171" cy="4997393"/>
            <a:chOff x="7777702" y="891871"/>
            <a:chExt cx="3888171" cy="4997393"/>
          </a:xfrm>
        </p:grpSpPr>
        <p:sp>
          <p:nvSpPr>
            <p:cNvPr id="48" name="Rectangle 47">
              <a:extLst>
                <a:ext uri="{FF2B5EF4-FFF2-40B4-BE49-F238E27FC236}">
                  <a16:creationId xmlns:a16="http://schemas.microsoft.com/office/drawing/2014/main" id="{83CC1D09-7915-0691-6DF8-836590F6C95C}"/>
                </a:ext>
              </a:extLst>
            </p:cNvPr>
            <p:cNvSpPr/>
            <p:nvPr/>
          </p:nvSpPr>
          <p:spPr>
            <a:xfrm>
              <a:off x="7777702" y="891871"/>
              <a:ext cx="3888171" cy="49973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transparent stick figure child clipart&#10;">
              <a:extLst>
                <a:ext uri="{FF2B5EF4-FFF2-40B4-BE49-F238E27FC236}">
                  <a16:creationId xmlns:a16="http://schemas.microsoft.com/office/drawing/2014/main" id="{A56F9A73-21FF-6F2D-5AF3-A0CF8D96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740" y="2867774"/>
              <a:ext cx="493931" cy="7481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transparent background man clipart&#10;">
              <a:extLst>
                <a:ext uri="{FF2B5EF4-FFF2-40B4-BE49-F238E27FC236}">
                  <a16:creationId xmlns:a16="http://schemas.microsoft.com/office/drawing/2014/main" id="{7A7FBA3B-4902-B68D-7A60-BC7AD4337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185" y="1481726"/>
              <a:ext cx="660485" cy="11163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Muffin man clipart transparent ">
              <a:extLst>
                <a:ext uri="{FF2B5EF4-FFF2-40B4-BE49-F238E27FC236}">
                  <a16:creationId xmlns:a16="http://schemas.microsoft.com/office/drawing/2014/main" id="{1B1B28D0-F13D-403E-A99A-FE2865A8E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4009" y="4025007"/>
              <a:ext cx="547817" cy="104530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5BEBCDAB-2046-C212-B593-D434D701F46C}"/>
                </a:ext>
              </a:extLst>
            </p:cNvPr>
            <p:cNvCxnSpPr>
              <a:cxnSpLocks/>
            </p:cNvCxnSpPr>
            <p:nvPr/>
          </p:nvCxnSpPr>
          <p:spPr>
            <a:xfrm>
              <a:off x="9733708" y="963434"/>
              <a:ext cx="0" cy="4325509"/>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25DF2EF-C5BD-DF6E-AA1F-8DFA96938D87}"/>
                </a:ext>
              </a:extLst>
            </p:cNvPr>
            <p:cNvSpPr/>
            <p:nvPr/>
          </p:nvSpPr>
          <p:spPr>
            <a:xfrm>
              <a:off x="10147182" y="1783166"/>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0.10</a:t>
              </a:r>
            </a:p>
          </p:txBody>
        </p:sp>
        <p:sp>
          <p:nvSpPr>
            <p:cNvPr id="35" name="Rectangle 34">
              <a:extLst>
                <a:ext uri="{FF2B5EF4-FFF2-40B4-BE49-F238E27FC236}">
                  <a16:creationId xmlns:a16="http://schemas.microsoft.com/office/drawing/2014/main" id="{E293D721-DAA7-3A42-9054-8A3D3FC34BCF}"/>
                </a:ext>
              </a:extLst>
            </p:cNvPr>
            <p:cNvSpPr/>
            <p:nvPr/>
          </p:nvSpPr>
          <p:spPr>
            <a:xfrm>
              <a:off x="10148510" y="2985137"/>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0.25</a:t>
              </a:r>
            </a:p>
          </p:txBody>
        </p:sp>
        <p:sp>
          <p:nvSpPr>
            <p:cNvPr id="36" name="Rectangle 35">
              <a:extLst>
                <a:ext uri="{FF2B5EF4-FFF2-40B4-BE49-F238E27FC236}">
                  <a16:creationId xmlns:a16="http://schemas.microsoft.com/office/drawing/2014/main" id="{28C61B2A-6A0A-B83F-F030-5171AC1ED6AB}"/>
                </a:ext>
              </a:extLst>
            </p:cNvPr>
            <p:cNvSpPr/>
            <p:nvPr/>
          </p:nvSpPr>
          <p:spPr>
            <a:xfrm>
              <a:off x="10149838" y="4306382"/>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0.35</a:t>
              </a:r>
            </a:p>
          </p:txBody>
        </p:sp>
        <p:sp>
          <p:nvSpPr>
            <p:cNvPr id="37" name="TextBox 36">
              <a:extLst>
                <a:ext uri="{FF2B5EF4-FFF2-40B4-BE49-F238E27FC236}">
                  <a16:creationId xmlns:a16="http://schemas.microsoft.com/office/drawing/2014/main" id="{D3EDD2E8-3F67-A101-374E-BA4DFB0925DA}"/>
                </a:ext>
              </a:extLst>
            </p:cNvPr>
            <p:cNvSpPr txBox="1"/>
            <p:nvPr/>
          </p:nvSpPr>
          <p:spPr>
            <a:xfrm>
              <a:off x="8180273" y="1092657"/>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Customer</a:t>
              </a:r>
            </a:p>
          </p:txBody>
        </p:sp>
        <p:sp>
          <p:nvSpPr>
            <p:cNvPr id="38" name="TextBox 37">
              <a:extLst>
                <a:ext uri="{FF2B5EF4-FFF2-40B4-BE49-F238E27FC236}">
                  <a16:creationId xmlns:a16="http://schemas.microsoft.com/office/drawing/2014/main" id="{125C5608-D706-48D9-DB09-B51BDC92C024}"/>
                </a:ext>
              </a:extLst>
            </p:cNvPr>
            <p:cNvSpPr txBox="1"/>
            <p:nvPr/>
          </p:nvSpPr>
          <p:spPr>
            <a:xfrm>
              <a:off x="9908645" y="1087340"/>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PD</a:t>
              </a:r>
            </a:p>
          </p:txBody>
        </p:sp>
        <p:sp>
          <p:nvSpPr>
            <p:cNvPr id="40" name="TextBox 39">
              <a:extLst>
                <a:ext uri="{FF2B5EF4-FFF2-40B4-BE49-F238E27FC236}">
                  <a16:creationId xmlns:a16="http://schemas.microsoft.com/office/drawing/2014/main" id="{E4D509B3-1E42-3B86-5D6E-D2D211BE6CD4}"/>
                </a:ext>
              </a:extLst>
            </p:cNvPr>
            <p:cNvSpPr txBox="1"/>
            <p:nvPr/>
          </p:nvSpPr>
          <p:spPr>
            <a:xfrm>
              <a:off x="9051233" y="5465196"/>
              <a:ext cx="1359667" cy="261610"/>
            </a:xfrm>
            <a:prstGeom prst="rect">
              <a:avLst/>
            </a:prstGeom>
            <a:solidFill>
              <a:schemeClr val="bg2">
                <a:lumMod val="20000"/>
                <a:lumOff val="80000"/>
              </a:schemeClr>
            </a:solidFill>
            <a:ln>
              <a:solidFill>
                <a:srgbClr val="FF6200"/>
              </a:solidFill>
            </a:ln>
          </p:spPr>
          <p:txBody>
            <a:bodyPr wrap="square" rtlCol="0">
              <a:spAutoFit/>
            </a:bodyPr>
            <a:lstStyle/>
            <a:p>
              <a:pPr algn="ctr"/>
              <a:r>
                <a:rPr lang="en-GB" sz="1100" b="1" dirty="0">
                  <a:solidFill>
                    <a:srgbClr val="027687"/>
                  </a:solidFill>
                </a:rPr>
                <a:t>RANKED</a:t>
              </a:r>
            </a:p>
          </p:txBody>
        </p:sp>
        <p:sp>
          <p:nvSpPr>
            <p:cNvPr id="41" name="Arrow: Right 40">
              <a:extLst>
                <a:ext uri="{FF2B5EF4-FFF2-40B4-BE49-F238E27FC236}">
                  <a16:creationId xmlns:a16="http://schemas.microsoft.com/office/drawing/2014/main" id="{E20EC6AE-A3C2-E316-588B-59C6B4926EC9}"/>
                </a:ext>
              </a:extLst>
            </p:cNvPr>
            <p:cNvSpPr>
              <a:spLocks noChangeAspect="1"/>
            </p:cNvSpPr>
            <p:nvPr/>
          </p:nvSpPr>
          <p:spPr>
            <a:xfrm rot="5400000">
              <a:off x="9815847" y="3198528"/>
              <a:ext cx="3039301" cy="205929"/>
            </a:xfrm>
            <a:prstGeom prst="rightArrow">
              <a:avLst/>
            </a:prstGeom>
            <a:gradFill flip="none" rotWithShape="1">
              <a:gsLst>
                <a:gs pos="0">
                  <a:srgbClr val="00B050"/>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0872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99"/>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9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9" name="Title 6">
            <a:extLst>
              <a:ext uri="{FF2B5EF4-FFF2-40B4-BE49-F238E27FC236}">
                <a16:creationId xmlns:a16="http://schemas.microsoft.com/office/drawing/2014/main" id="{7B930BA8-F82F-4F88-9A07-5B58E8EBEE38}"/>
              </a:ext>
            </a:extLst>
          </p:cNvPr>
          <p:cNvSpPr>
            <a:spLocks noGrp="1"/>
          </p:cNvSpPr>
          <p:nvPr>
            <p:ph type="title"/>
          </p:nvPr>
        </p:nvSpPr>
        <p:spPr>
          <a:xfrm>
            <a:off x="659008" y="-8785"/>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formulation – How do we use it? (2/2)</a:t>
            </a:r>
          </a:p>
        </p:txBody>
      </p:sp>
      <p:sp>
        <p:nvSpPr>
          <p:cNvPr id="26" name="Slide Number Placeholder 4">
            <a:extLst>
              <a:ext uri="{FF2B5EF4-FFF2-40B4-BE49-F238E27FC236}">
                <a16:creationId xmlns:a16="http://schemas.microsoft.com/office/drawing/2014/main" id="{4B53F114-C9A2-462D-904D-92C74510608A}"/>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6</a:t>
            </a:fld>
            <a:endParaRPr lang="en-GB" sz="1000">
              <a:solidFill>
                <a:srgbClr val="000000"/>
              </a:solidFill>
              <a:latin typeface="ING Me"/>
            </a:endParaRPr>
          </a:p>
        </p:txBody>
      </p:sp>
      <p:grpSp>
        <p:nvGrpSpPr>
          <p:cNvPr id="50" name="Group 49">
            <a:extLst>
              <a:ext uri="{FF2B5EF4-FFF2-40B4-BE49-F238E27FC236}">
                <a16:creationId xmlns:a16="http://schemas.microsoft.com/office/drawing/2014/main" id="{7EFD34BE-78B5-2406-BF6C-02D9AD201D90}"/>
              </a:ext>
            </a:extLst>
          </p:cNvPr>
          <p:cNvGrpSpPr/>
          <p:nvPr/>
        </p:nvGrpSpPr>
        <p:grpSpPr>
          <a:xfrm>
            <a:off x="507933" y="893111"/>
            <a:ext cx="3888171" cy="4997393"/>
            <a:chOff x="7777702" y="891871"/>
            <a:chExt cx="3888171" cy="4997393"/>
          </a:xfrm>
        </p:grpSpPr>
        <p:sp>
          <p:nvSpPr>
            <p:cNvPr id="48" name="Rectangle 47">
              <a:extLst>
                <a:ext uri="{FF2B5EF4-FFF2-40B4-BE49-F238E27FC236}">
                  <a16:creationId xmlns:a16="http://schemas.microsoft.com/office/drawing/2014/main" id="{83CC1D09-7915-0691-6DF8-836590F6C95C}"/>
                </a:ext>
              </a:extLst>
            </p:cNvPr>
            <p:cNvSpPr/>
            <p:nvPr/>
          </p:nvSpPr>
          <p:spPr>
            <a:xfrm>
              <a:off x="7777702" y="891871"/>
              <a:ext cx="3888171" cy="49973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transparent stick figure child clipart&#10;">
              <a:extLst>
                <a:ext uri="{FF2B5EF4-FFF2-40B4-BE49-F238E27FC236}">
                  <a16:creationId xmlns:a16="http://schemas.microsoft.com/office/drawing/2014/main" id="{A56F9A73-21FF-6F2D-5AF3-A0CF8D96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740" y="2867774"/>
              <a:ext cx="493931" cy="7481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transparent background man clipart&#10;">
              <a:extLst>
                <a:ext uri="{FF2B5EF4-FFF2-40B4-BE49-F238E27FC236}">
                  <a16:creationId xmlns:a16="http://schemas.microsoft.com/office/drawing/2014/main" id="{7A7FBA3B-4902-B68D-7A60-BC7AD4337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185" y="1481726"/>
              <a:ext cx="660485" cy="11163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Muffin man clipart transparent ">
              <a:extLst>
                <a:ext uri="{FF2B5EF4-FFF2-40B4-BE49-F238E27FC236}">
                  <a16:creationId xmlns:a16="http://schemas.microsoft.com/office/drawing/2014/main" id="{1B1B28D0-F13D-403E-A99A-FE2865A8E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4009" y="4025007"/>
              <a:ext cx="547817" cy="104530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5BEBCDAB-2046-C212-B593-D434D701F46C}"/>
                </a:ext>
              </a:extLst>
            </p:cNvPr>
            <p:cNvCxnSpPr>
              <a:cxnSpLocks/>
            </p:cNvCxnSpPr>
            <p:nvPr/>
          </p:nvCxnSpPr>
          <p:spPr>
            <a:xfrm>
              <a:off x="9733708" y="963434"/>
              <a:ext cx="0" cy="4325509"/>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25DF2EF-C5BD-DF6E-AA1F-8DFA96938D87}"/>
                </a:ext>
              </a:extLst>
            </p:cNvPr>
            <p:cNvSpPr/>
            <p:nvPr/>
          </p:nvSpPr>
          <p:spPr>
            <a:xfrm>
              <a:off x="10147182" y="1783166"/>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0.10</a:t>
              </a:r>
            </a:p>
          </p:txBody>
        </p:sp>
        <p:sp>
          <p:nvSpPr>
            <p:cNvPr id="35" name="Rectangle 34">
              <a:extLst>
                <a:ext uri="{FF2B5EF4-FFF2-40B4-BE49-F238E27FC236}">
                  <a16:creationId xmlns:a16="http://schemas.microsoft.com/office/drawing/2014/main" id="{E293D721-DAA7-3A42-9054-8A3D3FC34BCF}"/>
                </a:ext>
              </a:extLst>
            </p:cNvPr>
            <p:cNvSpPr/>
            <p:nvPr/>
          </p:nvSpPr>
          <p:spPr>
            <a:xfrm>
              <a:off x="10148510" y="2985137"/>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0.25</a:t>
              </a:r>
            </a:p>
          </p:txBody>
        </p:sp>
        <p:sp>
          <p:nvSpPr>
            <p:cNvPr id="36" name="Rectangle 35">
              <a:extLst>
                <a:ext uri="{FF2B5EF4-FFF2-40B4-BE49-F238E27FC236}">
                  <a16:creationId xmlns:a16="http://schemas.microsoft.com/office/drawing/2014/main" id="{28C61B2A-6A0A-B83F-F030-5171AC1ED6AB}"/>
                </a:ext>
              </a:extLst>
            </p:cNvPr>
            <p:cNvSpPr/>
            <p:nvPr/>
          </p:nvSpPr>
          <p:spPr>
            <a:xfrm>
              <a:off x="10149838" y="4306382"/>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0.35</a:t>
              </a:r>
            </a:p>
          </p:txBody>
        </p:sp>
        <p:sp>
          <p:nvSpPr>
            <p:cNvPr id="37" name="TextBox 36">
              <a:extLst>
                <a:ext uri="{FF2B5EF4-FFF2-40B4-BE49-F238E27FC236}">
                  <a16:creationId xmlns:a16="http://schemas.microsoft.com/office/drawing/2014/main" id="{D3EDD2E8-3F67-A101-374E-BA4DFB0925DA}"/>
                </a:ext>
              </a:extLst>
            </p:cNvPr>
            <p:cNvSpPr txBox="1"/>
            <p:nvPr/>
          </p:nvSpPr>
          <p:spPr>
            <a:xfrm>
              <a:off x="8180273" y="1092657"/>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Customer</a:t>
              </a:r>
            </a:p>
          </p:txBody>
        </p:sp>
        <p:sp>
          <p:nvSpPr>
            <p:cNvPr id="38" name="TextBox 37">
              <a:extLst>
                <a:ext uri="{FF2B5EF4-FFF2-40B4-BE49-F238E27FC236}">
                  <a16:creationId xmlns:a16="http://schemas.microsoft.com/office/drawing/2014/main" id="{125C5608-D706-48D9-DB09-B51BDC92C024}"/>
                </a:ext>
              </a:extLst>
            </p:cNvPr>
            <p:cNvSpPr txBox="1"/>
            <p:nvPr/>
          </p:nvSpPr>
          <p:spPr>
            <a:xfrm>
              <a:off x="9908645" y="1087340"/>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PD</a:t>
              </a:r>
            </a:p>
          </p:txBody>
        </p:sp>
        <p:sp>
          <p:nvSpPr>
            <p:cNvPr id="40" name="TextBox 39">
              <a:extLst>
                <a:ext uri="{FF2B5EF4-FFF2-40B4-BE49-F238E27FC236}">
                  <a16:creationId xmlns:a16="http://schemas.microsoft.com/office/drawing/2014/main" id="{E4D509B3-1E42-3B86-5D6E-D2D211BE6CD4}"/>
                </a:ext>
              </a:extLst>
            </p:cNvPr>
            <p:cNvSpPr txBox="1"/>
            <p:nvPr/>
          </p:nvSpPr>
          <p:spPr>
            <a:xfrm>
              <a:off x="9051233" y="5465196"/>
              <a:ext cx="1359667" cy="261610"/>
            </a:xfrm>
            <a:prstGeom prst="rect">
              <a:avLst/>
            </a:prstGeom>
            <a:solidFill>
              <a:schemeClr val="bg2">
                <a:lumMod val="20000"/>
                <a:lumOff val="80000"/>
              </a:schemeClr>
            </a:solidFill>
            <a:ln>
              <a:solidFill>
                <a:srgbClr val="FF6200"/>
              </a:solidFill>
            </a:ln>
          </p:spPr>
          <p:txBody>
            <a:bodyPr wrap="square" rtlCol="0">
              <a:spAutoFit/>
            </a:bodyPr>
            <a:lstStyle/>
            <a:p>
              <a:pPr algn="ctr"/>
              <a:r>
                <a:rPr lang="en-GB" sz="1100" b="1" dirty="0">
                  <a:solidFill>
                    <a:srgbClr val="027687"/>
                  </a:solidFill>
                </a:rPr>
                <a:t>RANKED</a:t>
              </a:r>
            </a:p>
          </p:txBody>
        </p:sp>
      </p:grpSp>
      <p:cxnSp>
        <p:nvCxnSpPr>
          <p:cNvPr id="3" name="Straight Connector 2">
            <a:extLst>
              <a:ext uri="{FF2B5EF4-FFF2-40B4-BE49-F238E27FC236}">
                <a16:creationId xmlns:a16="http://schemas.microsoft.com/office/drawing/2014/main" id="{DDDEB22A-FE39-1DB6-CE80-FB49A64D4C21}"/>
              </a:ext>
            </a:extLst>
          </p:cNvPr>
          <p:cNvCxnSpPr/>
          <p:nvPr/>
        </p:nvCxnSpPr>
        <p:spPr>
          <a:xfrm>
            <a:off x="898496" y="3888186"/>
            <a:ext cx="321232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7" name="Graphic 6" descr="Checkmark with solid fill">
            <a:extLst>
              <a:ext uri="{FF2B5EF4-FFF2-40B4-BE49-F238E27FC236}">
                <a16:creationId xmlns:a16="http://schemas.microsoft.com/office/drawing/2014/main" id="{B8864197-7FBF-8675-7867-CE36C4D27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896" y="1812522"/>
            <a:ext cx="457200" cy="457200"/>
          </a:xfrm>
          <a:prstGeom prst="rect">
            <a:avLst/>
          </a:prstGeom>
        </p:spPr>
      </p:pic>
      <p:pic>
        <p:nvPicPr>
          <p:cNvPr id="8" name="Graphic 7" descr="Checkmark with solid fill">
            <a:extLst>
              <a:ext uri="{FF2B5EF4-FFF2-40B4-BE49-F238E27FC236}">
                <a16:creationId xmlns:a16="http://schemas.microsoft.com/office/drawing/2014/main" id="{7D2566E9-0432-8392-E804-D59143B21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222" y="3022447"/>
            <a:ext cx="457200" cy="457200"/>
          </a:xfrm>
          <a:prstGeom prst="rect">
            <a:avLst/>
          </a:prstGeom>
        </p:spPr>
      </p:pic>
      <p:pic>
        <p:nvPicPr>
          <p:cNvPr id="11" name="Graphic 10" descr="Close with solid fill">
            <a:extLst>
              <a:ext uri="{FF2B5EF4-FFF2-40B4-BE49-F238E27FC236}">
                <a16:creationId xmlns:a16="http://schemas.microsoft.com/office/drawing/2014/main" id="{02B94CEB-92E1-6880-B29E-CE1FB4B1E4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08" y="4369199"/>
            <a:ext cx="457200" cy="457200"/>
          </a:xfrm>
          <a:prstGeom prst="rect">
            <a:avLst/>
          </a:prstGeom>
        </p:spPr>
      </p:pic>
      <p:grpSp>
        <p:nvGrpSpPr>
          <p:cNvPr id="10" name="Group 9">
            <a:extLst>
              <a:ext uri="{FF2B5EF4-FFF2-40B4-BE49-F238E27FC236}">
                <a16:creationId xmlns:a16="http://schemas.microsoft.com/office/drawing/2014/main" id="{BE03CD67-4C51-B583-498C-072948D17D6F}"/>
              </a:ext>
            </a:extLst>
          </p:cNvPr>
          <p:cNvGrpSpPr/>
          <p:nvPr/>
        </p:nvGrpSpPr>
        <p:grpSpPr>
          <a:xfrm>
            <a:off x="5024199" y="1784406"/>
            <a:ext cx="5859729" cy="2092881"/>
            <a:chOff x="5421766" y="1784406"/>
            <a:chExt cx="5859729" cy="2092881"/>
          </a:xfrm>
        </p:grpSpPr>
        <p:sp>
          <p:nvSpPr>
            <p:cNvPr id="12" name="TextBox 11">
              <a:extLst>
                <a:ext uri="{FF2B5EF4-FFF2-40B4-BE49-F238E27FC236}">
                  <a16:creationId xmlns:a16="http://schemas.microsoft.com/office/drawing/2014/main" id="{1AE3CAF6-153F-A795-A803-F94F532E0597}"/>
                </a:ext>
              </a:extLst>
            </p:cNvPr>
            <p:cNvSpPr txBox="1"/>
            <p:nvPr/>
          </p:nvSpPr>
          <p:spPr>
            <a:xfrm>
              <a:off x="5589766" y="1784406"/>
              <a:ext cx="5691729" cy="2092881"/>
            </a:xfrm>
            <a:prstGeom prst="rect">
              <a:avLst/>
            </a:prstGeom>
            <a:noFill/>
          </p:spPr>
          <p:txBody>
            <a:bodyPr wrap="square" rtlCol="0">
              <a:spAutoFit/>
            </a:bodyPr>
            <a:lstStyle/>
            <a:p>
              <a:pPr algn="just"/>
              <a:r>
                <a:rPr lang="en-GB" sz="1300" b="1" dirty="0"/>
                <a:t>With this rank ordering of customers on the basis of their estimated risk, the bank has all it needs for making its decision:</a:t>
              </a:r>
            </a:p>
            <a:p>
              <a:pPr algn="just"/>
              <a:endParaRPr lang="en-GB" sz="1300" dirty="0"/>
            </a:p>
            <a:p>
              <a:pPr algn="just"/>
              <a:r>
                <a:rPr lang="en-GB" sz="1300" dirty="0"/>
                <a:t>It can apply an appropriate cut-off to make lending decision.</a:t>
              </a:r>
            </a:p>
            <a:p>
              <a:pPr algn="just"/>
              <a:endParaRPr lang="en-GB" sz="1300" dirty="0"/>
            </a:p>
            <a:p>
              <a:pPr algn="just"/>
              <a:r>
                <a:rPr lang="en-GB" sz="1300" dirty="0"/>
                <a:t>The applied PD cut-off would decide the approval rate at given observation point (say, in a month).</a:t>
              </a:r>
            </a:p>
            <a:p>
              <a:pPr algn="just"/>
              <a:endParaRPr lang="en-GB" sz="1300" dirty="0"/>
            </a:p>
            <a:p>
              <a:pPr algn="just"/>
              <a:r>
                <a:rPr lang="en-GB" sz="1300" dirty="0"/>
                <a:t>With this hypothetical cut-off, the approval rate would be 67%.</a:t>
              </a:r>
            </a:p>
          </p:txBody>
        </p:sp>
        <p:pic>
          <p:nvPicPr>
            <p:cNvPr id="2" name="Picture 1">
              <a:extLst>
                <a:ext uri="{FF2B5EF4-FFF2-40B4-BE49-F238E27FC236}">
                  <a16:creationId xmlns:a16="http://schemas.microsoft.com/office/drawing/2014/main" id="{49E829F9-ADEC-BFAF-536D-E7A441EFA7F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766" y="3050613"/>
              <a:ext cx="168000" cy="158400"/>
            </a:xfrm>
            <a:prstGeom prst="rect">
              <a:avLst/>
            </a:prstGeom>
          </p:spPr>
        </p:pic>
        <p:pic>
          <p:nvPicPr>
            <p:cNvPr id="4" name="Picture 3">
              <a:extLst>
                <a:ext uri="{FF2B5EF4-FFF2-40B4-BE49-F238E27FC236}">
                  <a16:creationId xmlns:a16="http://schemas.microsoft.com/office/drawing/2014/main" id="{EB57AF30-C92C-858C-DA04-59C45ECEB5E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766" y="2631709"/>
              <a:ext cx="168000" cy="158400"/>
            </a:xfrm>
            <a:prstGeom prst="rect">
              <a:avLst/>
            </a:prstGeom>
          </p:spPr>
        </p:pic>
        <p:pic>
          <p:nvPicPr>
            <p:cNvPr id="6" name="Picture 5">
              <a:extLst>
                <a:ext uri="{FF2B5EF4-FFF2-40B4-BE49-F238E27FC236}">
                  <a16:creationId xmlns:a16="http://schemas.microsoft.com/office/drawing/2014/main" id="{146000E8-4D30-ED2A-D416-088E7E1C0ABA}"/>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766" y="3638791"/>
              <a:ext cx="168000" cy="158400"/>
            </a:xfrm>
            <a:prstGeom prst="rect">
              <a:avLst/>
            </a:prstGeom>
          </p:spPr>
        </p:pic>
      </p:grpSp>
    </p:spTree>
    <p:extLst>
      <p:ext uri="{BB962C8B-B14F-4D97-AF65-F5344CB8AC3E}">
        <p14:creationId xmlns:p14="http://schemas.microsoft.com/office/powerpoint/2010/main" val="136367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rainbow brick wall">
            <a:extLst>
              <a:ext uri="{FF2B5EF4-FFF2-40B4-BE49-F238E27FC236}">
                <a16:creationId xmlns:a16="http://schemas.microsoft.com/office/drawing/2014/main" id="{4F077A0B-6516-071D-1967-0BD78B97B216}"/>
              </a:ext>
            </a:extLst>
          </p:cNvPr>
          <p:cNvPicPr>
            <a:picLocks noChangeAspect="1"/>
          </p:cNvPicPr>
          <p:nvPr/>
        </p:nvPicPr>
        <p:blipFill>
          <a:blip r:embed="rId2"/>
          <a:stretch>
            <a:fillRect/>
          </a:stretch>
        </p:blipFill>
        <p:spPr>
          <a:xfrm>
            <a:off x="-7074" y="0"/>
            <a:ext cx="9515141" cy="6858000"/>
          </a:xfrm>
          <a:prstGeom prst="rect">
            <a:avLst/>
          </a:prstGeom>
        </p:spPr>
      </p:pic>
      <p:sp>
        <p:nvSpPr>
          <p:cNvPr id="6" name="Rectangle: Rounded Corners 5">
            <a:extLst>
              <a:ext uri="{FF2B5EF4-FFF2-40B4-BE49-F238E27FC236}">
                <a16:creationId xmlns:a16="http://schemas.microsoft.com/office/drawing/2014/main" id="{F7527FF5-F6CF-1D3D-B724-7F8EBC37BFD4}"/>
              </a:ext>
            </a:extLst>
          </p:cNvPr>
          <p:cNvSpPr/>
          <p:nvPr/>
        </p:nvSpPr>
        <p:spPr>
          <a:xfrm>
            <a:off x="4754881" y="757645"/>
            <a:ext cx="7184571" cy="67926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Introduction to fairness</a:t>
            </a:r>
          </a:p>
        </p:txBody>
      </p:sp>
    </p:spTree>
    <p:extLst>
      <p:ext uri="{BB962C8B-B14F-4D97-AF65-F5344CB8AC3E}">
        <p14:creationId xmlns:p14="http://schemas.microsoft.com/office/powerpoint/2010/main" val="385245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33" name="Title 6">
            <a:extLst>
              <a:ext uri="{FF2B5EF4-FFF2-40B4-BE49-F238E27FC236}">
                <a16:creationId xmlns:a16="http://schemas.microsoft.com/office/drawing/2014/main" id="{4BD5B88E-6CEF-4434-87FE-E9DDE9C0BC1E}"/>
              </a:ext>
            </a:extLst>
          </p:cNvPr>
          <p:cNvSpPr>
            <a:spLocks noGrp="1"/>
          </p:cNvSpPr>
          <p:nvPr>
            <p:ph type="title"/>
          </p:nvPr>
        </p:nvSpPr>
        <p:spPr>
          <a:xfrm>
            <a:off x="659008" y="7117"/>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Fairness: How to think about it?</a:t>
            </a:r>
          </a:p>
        </p:txBody>
      </p:sp>
      <p:pic>
        <p:nvPicPr>
          <p:cNvPr id="6" name="Content Placeholder 3">
            <a:extLst>
              <a:ext uri="{FF2B5EF4-FFF2-40B4-BE49-F238E27FC236}">
                <a16:creationId xmlns:a16="http://schemas.microsoft.com/office/drawing/2014/main" id="{6A055853-F52C-4D45-9221-10C06754E9C6}"/>
              </a:ext>
            </a:extLst>
          </p:cNvPr>
          <p:cNvPicPr>
            <a:picLocks noGrp="1" noChangeAspect="1"/>
          </p:cNvPicPr>
          <p:nvPr>
            <p:ph idx="1"/>
          </p:nvPr>
        </p:nvPicPr>
        <p:blipFill>
          <a:blip r:embed="rId2"/>
          <a:stretch>
            <a:fillRect/>
          </a:stretch>
        </p:blipFill>
        <p:spPr>
          <a:xfrm>
            <a:off x="1853037" y="6197497"/>
            <a:ext cx="963028" cy="456389"/>
          </a:xfrm>
        </p:spPr>
      </p:pic>
      <p:pic>
        <p:nvPicPr>
          <p:cNvPr id="17" name="Graphic 16" descr="Bank with solid fill">
            <a:extLst>
              <a:ext uri="{FF2B5EF4-FFF2-40B4-BE49-F238E27FC236}">
                <a16:creationId xmlns:a16="http://schemas.microsoft.com/office/drawing/2014/main" id="{55B5AA6B-DB28-4740-8123-17887E1D7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887" y="3067811"/>
            <a:ext cx="540001" cy="540001"/>
          </a:xfrm>
          <a:prstGeom prst="rect">
            <a:avLst/>
          </a:prstGeom>
        </p:spPr>
      </p:pic>
      <p:pic>
        <p:nvPicPr>
          <p:cNvPr id="30" name="Graphic 29" descr="Sad face outline with solid fill">
            <a:extLst>
              <a:ext uri="{FF2B5EF4-FFF2-40B4-BE49-F238E27FC236}">
                <a16:creationId xmlns:a16="http://schemas.microsoft.com/office/drawing/2014/main" id="{B5EFB260-598B-49C3-A3A6-20E6E25BC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6751" y="5523168"/>
            <a:ext cx="540000" cy="540000"/>
          </a:xfrm>
          <a:prstGeom prst="rect">
            <a:avLst/>
          </a:prstGeom>
        </p:spPr>
      </p:pic>
      <p:pic>
        <p:nvPicPr>
          <p:cNvPr id="34" name="Graphic 33" descr="Smiling face outline with solid fill">
            <a:extLst>
              <a:ext uri="{FF2B5EF4-FFF2-40B4-BE49-F238E27FC236}">
                <a16:creationId xmlns:a16="http://schemas.microsoft.com/office/drawing/2014/main" id="{B80FA0CD-4BC0-498C-A2DA-4439C52FC7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2663" y="5522995"/>
            <a:ext cx="540000" cy="540000"/>
          </a:xfrm>
          <a:prstGeom prst="rect">
            <a:avLst/>
          </a:prstGeom>
        </p:spPr>
      </p:pic>
      <p:sp>
        <p:nvSpPr>
          <p:cNvPr id="31" name="TextBox 30">
            <a:extLst>
              <a:ext uri="{FF2B5EF4-FFF2-40B4-BE49-F238E27FC236}">
                <a16:creationId xmlns:a16="http://schemas.microsoft.com/office/drawing/2014/main" id="{8309D4D0-B2B3-4D90-BA10-B0B5D7377A18}"/>
              </a:ext>
            </a:extLst>
          </p:cNvPr>
          <p:cNvSpPr txBox="1"/>
          <p:nvPr/>
        </p:nvSpPr>
        <p:spPr>
          <a:xfrm>
            <a:off x="737291" y="634121"/>
            <a:ext cx="10276213"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Think about the approval rates across different groups: </a:t>
            </a:r>
            <a:r>
              <a:rPr lang="en-GB" sz="2000" b="1" dirty="0">
                <a:solidFill>
                  <a:srgbClr val="A5A5A5"/>
                </a:solidFill>
                <a:latin typeface="ING Me" panose="02000506040000020004" pitchFamily="2" charset="0"/>
                <a:cs typeface="ING Me" panose="02000506040000020004" pitchFamily="2" charset="0"/>
              </a:rPr>
              <a:t>for ex, females and males</a:t>
            </a:r>
          </a:p>
        </p:txBody>
      </p:sp>
      <p:sp>
        <p:nvSpPr>
          <p:cNvPr id="32" name="TextBox 31">
            <a:extLst>
              <a:ext uri="{FF2B5EF4-FFF2-40B4-BE49-F238E27FC236}">
                <a16:creationId xmlns:a16="http://schemas.microsoft.com/office/drawing/2014/main" id="{7F0A6D12-F2E8-4986-A027-C7BD4FF3F1B1}"/>
              </a:ext>
            </a:extLst>
          </p:cNvPr>
          <p:cNvSpPr txBox="1"/>
          <p:nvPr/>
        </p:nvSpPr>
        <p:spPr>
          <a:xfrm>
            <a:off x="737291" y="1375776"/>
            <a:ext cx="4314102" cy="504629"/>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2400" b="0">
                <a:solidFill>
                  <a:srgbClr val="FF6200"/>
                </a:solidFill>
                <a:latin typeface="ING Me" panose="02000506040000020004" pitchFamily="2" charset="0"/>
                <a:cs typeface="ING Me" panose="02000506040000020004" pitchFamily="2" charset="0"/>
              </a:rPr>
              <a:t>What is adverse impact?</a:t>
            </a:r>
          </a:p>
        </p:txBody>
      </p:sp>
      <p:sp>
        <p:nvSpPr>
          <p:cNvPr id="36" name="TextBox 35">
            <a:extLst>
              <a:ext uri="{FF2B5EF4-FFF2-40B4-BE49-F238E27FC236}">
                <a16:creationId xmlns:a16="http://schemas.microsoft.com/office/drawing/2014/main" id="{921E383D-7046-4688-8F0C-7C11005614B9}"/>
              </a:ext>
            </a:extLst>
          </p:cNvPr>
          <p:cNvSpPr txBox="1"/>
          <p:nvPr/>
        </p:nvSpPr>
        <p:spPr>
          <a:xfrm>
            <a:off x="743345" y="2098411"/>
            <a:ext cx="10270159" cy="1017371"/>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600" b="0" dirty="0">
                <a:solidFill>
                  <a:srgbClr val="FF6200"/>
                </a:solidFill>
                <a:latin typeface="ING Me" panose="02000506040000020004" pitchFamily="2" charset="0"/>
                <a:cs typeface="ING Me" panose="02000506040000020004" pitchFamily="2" charset="0"/>
              </a:rPr>
              <a:t>“Adverse impact is the negative effect an unfair and biased selection procedure has on a protected class. It occurs when a protected group is discriminated against during a selection process, like a hiring or lending decision.”</a:t>
            </a:r>
          </a:p>
        </p:txBody>
      </p:sp>
      <p:sp>
        <p:nvSpPr>
          <p:cNvPr id="38" name="TextBox 37">
            <a:extLst>
              <a:ext uri="{FF2B5EF4-FFF2-40B4-BE49-F238E27FC236}">
                <a16:creationId xmlns:a16="http://schemas.microsoft.com/office/drawing/2014/main" id="{C4180D8B-736E-4E63-AFAB-3148566E9347}"/>
              </a:ext>
            </a:extLst>
          </p:cNvPr>
          <p:cNvSpPr txBox="1"/>
          <p:nvPr/>
        </p:nvSpPr>
        <p:spPr>
          <a:xfrm>
            <a:off x="2998042" y="3619109"/>
            <a:ext cx="2893693" cy="1863115"/>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2400" b="0">
              <a:solidFill>
                <a:srgbClr val="FF6200"/>
              </a:solidFill>
              <a:latin typeface="ING Me" panose="02000506040000020004" pitchFamily="2" charset="0"/>
              <a:cs typeface="ING Me" panose="02000506040000020004" pitchFamily="2" charset="0"/>
            </a:endParaRPr>
          </a:p>
        </p:txBody>
      </p:sp>
      <p:pic>
        <p:nvPicPr>
          <p:cNvPr id="39" name="Graphic 38" descr="Female Profile with solid fill">
            <a:extLst>
              <a:ext uri="{FF2B5EF4-FFF2-40B4-BE49-F238E27FC236}">
                <a16:creationId xmlns:a16="http://schemas.microsoft.com/office/drawing/2014/main" id="{32BC5D78-9F1E-47F4-BD38-AE50484474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30718" y="3815082"/>
            <a:ext cx="658667" cy="671470"/>
          </a:xfrm>
          <a:prstGeom prst="rect">
            <a:avLst/>
          </a:prstGeom>
        </p:spPr>
      </p:pic>
      <p:pic>
        <p:nvPicPr>
          <p:cNvPr id="40" name="Graphic 39" descr="Male profile with solid fill">
            <a:extLst>
              <a:ext uri="{FF2B5EF4-FFF2-40B4-BE49-F238E27FC236}">
                <a16:creationId xmlns:a16="http://schemas.microsoft.com/office/drawing/2014/main" id="{676035BB-71E1-4CA9-94BB-36385B2DED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30717" y="4550666"/>
            <a:ext cx="658667" cy="671470"/>
          </a:xfrm>
          <a:prstGeom prst="rect">
            <a:avLst/>
          </a:prstGeom>
        </p:spPr>
      </p:pic>
      <p:sp>
        <p:nvSpPr>
          <p:cNvPr id="45" name="TextBox 44">
            <a:extLst>
              <a:ext uri="{FF2B5EF4-FFF2-40B4-BE49-F238E27FC236}">
                <a16:creationId xmlns:a16="http://schemas.microsoft.com/office/drawing/2014/main" id="{BE3351B6-7CAA-4484-B7F4-76221F6D7BD1}"/>
              </a:ext>
            </a:extLst>
          </p:cNvPr>
          <p:cNvSpPr txBox="1"/>
          <p:nvPr/>
        </p:nvSpPr>
        <p:spPr>
          <a:xfrm>
            <a:off x="6421543" y="3619109"/>
            <a:ext cx="2893693" cy="1863115"/>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2400" b="0">
              <a:solidFill>
                <a:srgbClr val="FF6200"/>
              </a:solidFill>
              <a:latin typeface="ING Me" panose="02000506040000020004" pitchFamily="2" charset="0"/>
              <a:cs typeface="ING Me" panose="02000506040000020004" pitchFamily="2" charset="0"/>
            </a:endParaRPr>
          </a:p>
        </p:txBody>
      </p:sp>
      <p:pic>
        <p:nvPicPr>
          <p:cNvPr id="46" name="Graphic 45" descr="Female Profile with solid fill">
            <a:extLst>
              <a:ext uri="{FF2B5EF4-FFF2-40B4-BE49-F238E27FC236}">
                <a16:creationId xmlns:a16="http://schemas.microsoft.com/office/drawing/2014/main" id="{90D8057D-0A9D-4263-982E-92962113FC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54219" y="3815082"/>
            <a:ext cx="658667" cy="671470"/>
          </a:xfrm>
          <a:prstGeom prst="rect">
            <a:avLst/>
          </a:prstGeom>
        </p:spPr>
      </p:pic>
      <p:pic>
        <p:nvPicPr>
          <p:cNvPr id="47" name="Graphic 46" descr="Male profile with solid fill">
            <a:extLst>
              <a:ext uri="{FF2B5EF4-FFF2-40B4-BE49-F238E27FC236}">
                <a16:creationId xmlns:a16="http://schemas.microsoft.com/office/drawing/2014/main" id="{3698FB77-E36B-4BFC-A4E6-293B1BB405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54218" y="4550666"/>
            <a:ext cx="658667" cy="671470"/>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9B6A47E-79F0-43AA-B58E-CB3C909F9277}"/>
                  </a:ext>
                </a:extLst>
              </p:cNvPr>
              <p:cNvSpPr txBox="1"/>
              <p:nvPr/>
            </p:nvSpPr>
            <p:spPr>
              <a:xfrm>
                <a:off x="3978771" y="3848655"/>
                <a:ext cx="1229504"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50</m:t>
                          </m:r>
                        </m:num>
                        <m:den>
                          <m:r>
                            <a:rPr lang="en-GB" b="0" i="1" smtClean="0">
                              <a:latin typeface="Cambria Math" panose="02040503050406030204" pitchFamily="18" charset="0"/>
                            </a:rPr>
                            <m:t>100</m:t>
                          </m:r>
                        </m:den>
                      </m:f>
                      <m:r>
                        <a:rPr lang="en-GB" b="0" i="1" smtClean="0">
                          <a:latin typeface="Cambria Math" panose="02040503050406030204" pitchFamily="18" charset="0"/>
                        </a:rPr>
                        <m:t>=50%</m:t>
                      </m:r>
                    </m:oMath>
                  </m:oMathPara>
                </a14:m>
                <a:endParaRPr lang="en-GB"/>
              </a:p>
            </p:txBody>
          </p:sp>
        </mc:Choice>
        <mc:Fallback xmlns="">
          <p:sp>
            <p:nvSpPr>
              <p:cNvPr id="51" name="TextBox 50">
                <a:extLst>
                  <a:ext uri="{FF2B5EF4-FFF2-40B4-BE49-F238E27FC236}">
                    <a16:creationId xmlns:a16="http://schemas.microsoft.com/office/drawing/2014/main" id="{69B6A47E-79F0-43AA-B58E-CB3C909F9277}"/>
                  </a:ext>
                </a:extLst>
              </p:cNvPr>
              <p:cNvSpPr txBox="1">
                <a:spLocks noRot="1" noChangeAspect="1" noMove="1" noResize="1" noEditPoints="1" noAdjustHandles="1" noChangeArrowheads="1" noChangeShapeType="1" noTextEdit="1"/>
              </p:cNvSpPr>
              <p:nvPr/>
            </p:nvSpPr>
            <p:spPr>
              <a:xfrm>
                <a:off x="3978771" y="3848655"/>
                <a:ext cx="1229504" cy="52597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34BB20-A360-4703-90EC-56BBED02D6B0}"/>
                  </a:ext>
                </a:extLst>
              </p:cNvPr>
              <p:cNvSpPr txBox="1"/>
              <p:nvPr/>
            </p:nvSpPr>
            <p:spPr>
              <a:xfrm>
                <a:off x="3978771" y="4643902"/>
                <a:ext cx="122950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90</m:t>
                          </m:r>
                        </m:num>
                        <m:den>
                          <m:r>
                            <a:rPr lang="en-GB" b="0" i="1" smtClean="0">
                              <a:latin typeface="Cambria Math" panose="02040503050406030204" pitchFamily="18" charset="0"/>
                            </a:rPr>
                            <m:t>100</m:t>
                          </m:r>
                        </m:den>
                      </m:f>
                      <m:r>
                        <a:rPr lang="en-GB" b="0" i="1" smtClean="0">
                          <a:latin typeface="Cambria Math" panose="02040503050406030204" pitchFamily="18" charset="0"/>
                        </a:rPr>
                        <m:t>=90%</m:t>
                      </m:r>
                    </m:oMath>
                  </m:oMathPara>
                </a14:m>
                <a:endParaRPr lang="en-GB"/>
              </a:p>
            </p:txBody>
          </p:sp>
        </mc:Choice>
        <mc:Fallback xmlns="">
          <p:sp>
            <p:nvSpPr>
              <p:cNvPr id="52" name="TextBox 51">
                <a:extLst>
                  <a:ext uri="{FF2B5EF4-FFF2-40B4-BE49-F238E27FC236}">
                    <a16:creationId xmlns:a16="http://schemas.microsoft.com/office/drawing/2014/main" id="{7B34BB20-A360-4703-90EC-56BBED02D6B0}"/>
                  </a:ext>
                </a:extLst>
              </p:cNvPr>
              <p:cNvSpPr txBox="1">
                <a:spLocks noRot="1" noChangeAspect="1" noMove="1" noResize="1" noEditPoints="1" noAdjustHandles="1" noChangeArrowheads="1" noChangeShapeType="1" noTextEdit="1"/>
              </p:cNvSpPr>
              <p:nvPr/>
            </p:nvSpPr>
            <p:spPr>
              <a:xfrm>
                <a:off x="3978771" y="4643902"/>
                <a:ext cx="1229504" cy="52039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206F10D-19EE-41CB-B439-2E5C50E1D546}"/>
                  </a:ext>
                </a:extLst>
              </p:cNvPr>
              <p:cNvSpPr txBox="1"/>
              <p:nvPr/>
            </p:nvSpPr>
            <p:spPr>
              <a:xfrm>
                <a:off x="457423" y="4324600"/>
                <a:ext cx="1598193" cy="536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50%</m:t>
                          </m:r>
                        </m:num>
                        <m:den>
                          <m:r>
                            <a:rPr lang="en-GB" b="0" i="1" smtClean="0">
                              <a:latin typeface="Cambria Math" panose="02040503050406030204" pitchFamily="18" charset="0"/>
                              <a:ea typeface="Cambria Math" panose="02040503050406030204" pitchFamily="18" charset="0"/>
                            </a:rPr>
                            <m:t>90%</m:t>
                          </m:r>
                        </m:den>
                      </m:f>
                      <m:r>
                        <a:rPr lang="en-GB" b="0" i="1" smtClean="0">
                          <a:latin typeface="Cambria Math" panose="02040503050406030204" pitchFamily="18" charset="0"/>
                          <a:ea typeface="Cambria Math" panose="02040503050406030204" pitchFamily="18" charset="0"/>
                        </a:rPr>
                        <m:t>=</m:t>
                      </m:r>
                      <m:r>
                        <a:rPr lang="en-GB" b="1" i="1" smtClean="0">
                          <a:solidFill>
                            <a:srgbClr val="FF0000"/>
                          </a:solidFill>
                          <a:latin typeface="Cambria Math" panose="02040503050406030204" pitchFamily="18" charset="0"/>
                          <a:ea typeface="Cambria Math" panose="02040503050406030204" pitchFamily="18" charset="0"/>
                        </a:rPr>
                        <m:t>𝟓𝟓</m:t>
                      </m:r>
                      <m:r>
                        <a:rPr lang="en-GB" b="1" i="1" smtClean="0">
                          <a:solidFill>
                            <a:srgbClr val="FF0000"/>
                          </a:solidFill>
                          <a:latin typeface="Cambria Math" panose="02040503050406030204" pitchFamily="18" charset="0"/>
                          <a:ea typeface="Cambria Math" panose="02040503050406030204" pitchFamily="18" charset="0"/>
                        </a:rPr>
                        <m:t>.</m:t>
                      </m:r>
                      <m:r>
                        <a:rPr lang="en-GB" b="1" i="1" smtClean="0">
                          <a:solidFill>
                            <a:srgbClr val="FF0000"/>
                          </a:solidFill>
                          <a:latin typeface="Cambria Math" panose="02040503050406030204" pitchFamily="18" charset="0"/>
                          <a:ea typeface="Cambria Math" panose="02040503050406030204" pitchFamily="18" charset="0"/>
                        </a:rPr>
                        <m:t>𝟓</m:t>
                      </m:r>
                      <m:r>
                        <a:rPr lang="en-GB" b="1" i="1" smtClean="0">
                          <a:solidFill>
                            <a:srgbClr val="FF0000"/>
                          </a:solidFill>
                          <a:latin typeface="Cambria Math" panose="02040503050406030204" pitchFamily="18" charset="0"/>
                          <a:ea typeface="Cambria Math" panose="02040503050406030204" pitchFamily="18" charset="0"/>
                        </a:rPr>
                        <m:t> %</m:t>
                      </m:r>
                    </m:oMath>
                  </m:oMathPara>
                </a14:m>
                <a:endParaRPr lang="en-GB" b="1">
                  <a:latin typeface="Cambria Math" panose="02040503050406030204" pitchFamily="18" charset="0"/>
                  <a:ea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B206F10D-19EE-41CB-B439-2E5C50E1D546}"/>
                  </a:ext>
                </a:extLst>
              </p:cNvPr>
              <p:cNvSpPr txBox="1">
                <a:spLocks noRot="1" noChangeAspect="1" noMove="1" noResize="1" noEditPoints="1" noAdjustHandles="1" noChangeArrowheads="1" noChangeShapeType="1" noTextEdit="1"/>
              </p:cNvSpPr>
              <p:nvPr/>
            </p:nvSpPr>
            <p:spPr>
              <a:xfrm>
                <a:off x="457423" y="4324600"/>
                <a:ext cx="1598193" cy="53675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C2471A0-F693-4CE7-867A-26AEFD2828EE}"/>
                  </a:ext>
                </a:extLst>
              </p:cNvPr>
              <p:cNvSpPr txBox="1"/>
              <p:nvPr/>
            </p:nvSpPr>
            <p:spPr>
              <a:xfrm>
                <a:off x="7592663" y="3850658"/>
                <a:ext cx="122950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72</m:t>
                          </m:r>
                        </m:num>
                        <m:den>
                          <m:r>
                            <a:rPr lang="en-GB" b="0" i="1" smtClean="0">
                              <a:latin typeface="Cambria Math" panose="02040503050406030204" pitchFamily="18" charset="0"/>
                            </a:rPr>
                            <m:t>100</m:t>
                          </m:r>
                        </m:den>
                      </m:f>
                      <m:r>
                        <a:rPr lang="en-GB" b="0" i="1" smtClean="0">
                          <a:latin typeface="Cambria Math" panose="02040503050406030204" pitchFamily="18" charset="0"/>
                        </a:rPr>
                        <m:t>=72%</m:t>
                      </m:r>
                    </m:oMath>
                  </m:oMathPara>
                </a14:m>
                <a:endParaRPr lang="en-GB"/>
              </a:p>
            </p:txBody>
          </p:sp>
        </mc:Choice>
        <mc:Fallback xmlns="">
          <p:sp>
            <p:nvSpPr>
              <p:cNvPr id="54" name="TextBox 53">
                <a:extLst>
                  <a:ext uri="{FF2B5EF4-FFF2-40B4-BE49-F238E27FC236}">
                    <a16:creationId xmlns:a16="http://schemas.microsoft.com/office/drawing/2014/main" id="{CC2471A0-F693-4CE7-867A-26AEFD2828EE}"/>
                  </a:ext>
                </a:extLst>
              </p:cNvPr>
              <p:cNvSpPr txBox="1">
                <a:spLocks noRot="1" noChangeAspect="1" noMove="1" noResize="1" noEditPoints="1" noAdjustHandles="1" noChangeArrowheads="1" noChangeShapeType="1" noTextEdit="1"/>
              </p:cNvSpPr>
              <p:nvPr/>
            </p:nvSpPr>
            <p:spPr>
              <a:xfrm>
                <a:off x="7592663" y="3850658"/>
                <a:ext cx="1229504" cy="52039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E3C2752-DE7A-4549-8CCD-304CFBBB226A}"/>
                  </a:ext>
                </a:extLst>
              </p:cNvPr>
              <p:cNvSpPr txBox="1"/>
              <p:nvPr/>
            </p:nvSpPr>
            <p:spPr>
              <a:xfrm>
                <a:off x="7592663" y="4645905"/>
                <a:ext cx="122950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90</m:t>
                          </m:r>
                        </m:num>
                        <m:den>
                          <m:r>
                            <a:rPr lang="en-GB" b="0" i="1" smtClean="0">
                              <a:latin typeface="Cambria Math" panose="02040503050406030204" pitchFamily="18" charset="0"/>
                            </a:rPr>
                            <m:t>100</m:t>
                          </m:r>
                        </m:den>
                      </m:f>
                      <m:r>
                        <a:rPr lang="en-GB" b="0" i="1" smtClean="0">
                          <a:latin typeface="Cambria Math" panose="02040503050406030204" pitchFamily="18" charset="0"/>
                        </a:rPr>
                        <m:t>=90%</m:t>
                      </m:r>
                    </m:oMath>
                  </m:oMathPara>
                </a14:m>
                <a:endParaRPr lang="en-GB"/>
              </a:p>
            </p:txBody>
          </p:sp>
        </mc:Choice>
        <mc:Fallback xmlns="">
          <p:sp>
            <p:nvSpPr>
              <p:cNvPr id="55" name="TextBox 54">
                <a:extLst>
                  <a:ext uri="{FF2B5EF4-FFF2-40B4-BE49-F238E27FC236}">
                    <a16:creationId xmlns:a16="http://schemas.microsoft.com/office/drawing/2014/main" id="{BE3C2752-DE7A-4549-8CCD-304CFBBB226A}"/>
                  </a:ext>
                </a:extLst>
              </p:cNvPr>
              <p:cNvSpPr txBox="1">
                <a:spLocks noRot="1" noChangeAspect="1" noMove="1" noResize="1" noEditPoints="1" noAdjustHandles="1" noChangeArrowheads="1" noChangeShapeType="1" noTextEdit="1"/>
              </p:cNvSpPr>
              <p:nvPr/>
            </p:nvSpPr>
            <p:spPr>
              <a:xfrm>
                <a:off x="7592663" y="4645905"/>
                <a:ext cx="1229504" cy="520399"/>
              </a:xfrm>
              <a:prstGeom prst="rect">
                <a:avLst/>
              </a:prstGeom>
              <a:blipFill>
                <a:blip r:embed="rId18"/>
                <a:stretch>
                  <a:fillRect/>
                </a:stretch>
              </a:blipFill>
            </p:spPr>
            <p:txBody>
              <a:bodyPr/>
              <a:lstStyle/>
              <a:p>
                <a:r>
                  <a:rPr lang="en-US">
                    <a:noFill/>
                  </a:rPr>
                  <a:t> </a:t>
                </a:r>
              </a:p>
            </p:txBody>
          </p:sp>
        </mc:Fallback>
      </mc:AlternateContent>
      <p:sp>
        <p:nvSpPr>
          <p:cNvPr id="56" name="Arc 55">
            <a:extLst>
              <a:ext uri="{FF2B5EF4-FFF2-40B4-BE49-F238E27FC236}">
                <a16:creationId xmlns:a16="http://schemas.microsoft.com/office/drawing/2014/main" id="{1CA416FA-CCF2-4FB4-83A1-97F57053E856}"/>
              </a:ext>
            </a:extLst>
          </p:cNvPr>
          <p:cNvSpPr/>
          <p:nvPr/>
        </p:nvSpPr>
        <p:spPr>
          <a:xfrm rot="4136383">
            <a:off x="8312543" y="3803160"/>
            <a:ext cx="1587699" cy="1579631"/>
          </a:xfrm>
          <a:prstGeom prst="arc">
            <a:avLst>
              <a:gd name="adj1" fmla="val 13810469"/>
              <a:gd name="adj2" fmla="val 210331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8989BC1-1140-4AE5-ABB9-42ED144A6E14}"/>
                  </a:ext>
                </a:extLst>
              </p:cNvPr>
              <p:cNvSpPr txBox="1"/>
              <p:nvPr/>
            </p:nvSpPr>
            <p:spPr>
              <a:xfrm>
                <a:off x="10279298" y="4299693"/>
                <a:ext cx="1373773" cy="5311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72%</m:t>
                          </m:r>
                        </m:num>
                        <m:den>
                          <m:r>
                            <a:rPr lang="en-GB" b="0" i="1" smtClean="0">
                              <a:latin typeface="Cambria Math" panose="02040503050406030204" pitchFamily="18" charset="0"/>
                            </a:rPr>
                            <m:t>90%</m:t>
                          </m:r>
                        </m:den>
                      </m:f>
                      <m:r>
                        <a:rPr lang="en-GB" b="0" i="1" smtClean="0">
                          <a:latin typeface="Cambria Math" panose="02040503050406030204" pitchFamily="18" charset="0"/>
                        </a:rPr>
                        <m:t>=</m:t>
                      </m:r>
                      <m:r>
                        <a:rPr lang="en-GB" b="1" i="1" smtClean="0">
                          <a:solidFill>
                            <a:schemeClr val="bg2">
                              <a:lumMod val="50000"/>
                            </a:schemeClr>
                          </a:solidFill>
                          <a:latin typeface="Cambria Math" panose="02040503050406030204" pitchFamily="18" charset="0"/>
                        </a:rPr>
                        <m:t>𝟖𝟎</m:t>
                      </m:r>
                      <m:r>
                        <a:rPr lang="en-GB" b="1" i="1" smtClean="0">
                          <a:solidFill>
                            <a:schemeClr val="bg2">
                              <a:lumMod val="50000"/>
                            </a:schemeClr>
                          </a:solidFill>
                          <a:latin typeface="Cambria Math" panose="02040503050406030204" pitchFamily="18" charset="0"/>
                        </a:rPr>
                        <m:t> %</m:t>
                      </m:r>
                    </m:oMath>
                  </m:oMathPara>
                </a14:m>
                <a:endParaRPr lang="en-GB" b="1"/>
              </a:p>
            </p:txBody>
          </p:sp>
        </mc:Choice>
        <mc:Fallback xmlns="">
          <p:sp>
            <p:nvSpPr>
              <p:cNvPr id="58" name="TextBox 57">
                <a:extLst>
                  <a:ext uri="{FF2B5EF4-FFF2-40B4-BE49-F238E27FC236}">
                    <a16:creationId xmlns:a16="http://schemas.microsoft.com/office/drawing/2014/main" id="{B8989BC1-1140-4AE5-ABB9-42ED144A6E14}"/>
                  </a:ext>
                </a:extLst>
              </p:cNvPr>
              <p:cNvSpPr txBox="1">
                <a:spLocks noRot="1" noChangeAspect="1" noMove="1" noResize="1" noEditPoints="1" noAdjustHandles="1" noChangeArrowheads="1" noChangeShapeType="1" noTextEdit="1"/>
              </p:cNvSpPr>
              <p:nvPr/>
            </p:nvSpPr>
            <p:spPr>
              <a:xfrm>
                <a:off x="10279298" y="4299693"/>
                <a:ext cx="1373773" cy="531171"/>
              </a:xfrm>
              <a:prstGeom prst="rect">
                <a:avLst/>
              </a:prstGeom>
              <a:blipFill>
                <a:blip r:embed="rId19"/>
                <a:stretch>
                  <a:fillRect/>
                </a:stretch>
              </a:blipFill>
            </p:spPr>
            <p:txBody>
              <a:bodyPr/>
              <a:lstStyle/>
              <a:p>
                <a:r>
                  <a:rPr lang="en-US">
                    <a:noFill/>
                  </a:rPr>
                  <a:t> </a:t>
                </a:r>
              </a:p>
            </p:txBody>
          </p:sp>
        </mc:Fallback>
      </mc:AlternateContent>
      <p:pic>
        <p:nvPicPr>
          <p:cNvPr id="60" name="Graphic 59" descr="Bank with solid fill">
            <a:extLst>
              <a:ext uri="{FF2B5EF4-FFF2-40B4-BE49-F238E27FC236}">
                <a16:creationId xmlns:a16="http://schemas.microsoft.com/office/drawing/2014/main" id="{BF82FB26-8CC8-419C-9C16-9196AF4D80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2662" y="3077330"/>
            <a:ext cx="540001" cy="540001"/>
          </a:xfrm>
          <a:prstGeom prst="rect">
            <a:avLst/>
          </a:prstGeom>
        </p:spPr>
      </p:pic>
      <p:sp>
        <p:nvSpPr>
          <p:cNvPr id="35" name="Arc 34">
            <a:extLst>
              <a:ext uri="{FF2B5EF4-FFF2-40B4-BE49-F238E27FC236}">
                <a16:creationId xmlns:a16="http://schemas.microsoft.com/office/drawing/2014/main" id="{B76EE338-3D01-4C53-A5D1-55A8640946A1}"/>
              </a:ext>
            </a:extLst>
          </p:cNvPr>
          <p:cNvSpPr/>
          <p:nvPr/>
        </p:nvSpPr>
        <p:spPr>
          <a:xfrm rot="15036456">
            <a:off x="2432885" y="3837714"/>
            <a:ext cx="1587699" cy="1579631"/>
          </a:xfrm>
          <a:prstGeom prst="arc">
            <a:avLst>
              <a:gd name="adj1" fmla="val 13810469"/>
              <a:gd name="adj2" fmla="val 210331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 name="Straight Arrow Connector 2">
            <a:extLst>
              <a:ext uri="{FF2B5EF4-FFF2-40B4-BE49-F238E27FC236}">
                <a16:creationId xmlns:a16="http://schemas.microsoft.com/office/drawing/2014/main" id="{5AC85031-025B-4A03-BB7D-6707F9FF366E}"/>
              </a:ext>
            </a:extLst>
          </p:cNvPr>
          <p:cNvCxnSpPr/>
          <p:nvPr/>
        </p:nvCxnSpPr>
        <p:spPr>
          <a:xfrm flipH="1">
            <a:off x="2156460" y="4589566"/>
            <a:ext cx="2819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ED69613-77E1-4689-95CA-6A63DB7597E0}"/>
              </a:ext>
            </a:extLst>
          </p:cNvPr>
          <p:cNvCxnSpPr>
            <a:cxnSpLocks/>
          </p:cNvCxnSpPr>
          <p:nvPr/>
        </p:nvCxnSpPr>
        <p:spPr>
          <a:xfrm>
            <a:off x="9883140" y="4627529"/>
            <a:ext cx="3124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Slide Number Placeholder 4">
            <a:extLst>
              <a:ext uri="{FF2B5EF4-FFF2-40B4-BE49-F238E27FC236}">
                <a16:creationId xmlns:a16="http://schemas.microsoft.com/office/drawing/2014/main" id="{0EF45A4A-6E51-4312-A56D-16C0EDA1610E}"/>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8</a:t>
            </a:fld>
            <a:endParaRPr lang="en-GB" sz="1000">
              <a:solidFill>
                <a:srgbClr val="000000"/>
              </a:solidFill>
              <a:latin typeface="ING Me"/>
            </a:endParaRPr>
          </a:p>
        </p:txBody>
      </p:sp>
    </p:spTree>
    <p:extLst>
      <p:ext uri="{BB962C8B-B14F-4D97-AF65-F5344CB8AC3E}">
        <p14:creationId xmlns:p14="http://schemas.microsoft.com/office/powerpoint/2010/main" val="384266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33" name="Title 6">
            <a:extLst>
              <a:ext uri="{FF2B5EF4-FFF2-40B4-BE49-F238E27FC236}">
                <a16:creationId xmlns:a16="http://schemas.microsoft.com/office/drawing/2014/main" id="{4BD5B88E-6CEF-4434-87FE-E9DDE9C0BC1E}"/>
              </a:ext>
            </a:extLst>
          </p:cNvPr>
          <p:cNvSpPr>
            <a:spLocks noGrp="1"/>
          </p:cNvSpPr>
          <p:nvPr>
            <p:ph type="title"/>
          </p:nvPr>
        </p:nvSpPr>
        <p:spPr>
          <a:xfrm>
            <a:off x="659008" y="7117"/>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Evaluation: performance measure for models</a:t>
            </a:r>
          </a:p>
        </p:txBody>
      </p:sp>
      <p:pic>
        <p:nvPicPr>
          <p:cNvPr id="6" name="Content Placeholder 3">
            <a:extLst>
              <a:ext uri="{FF2B5EF4-FFF2-40B4-BE49-F238E27FC236}">
                <a16:creationId xmlns:a16="http://schemas.microsoft.com/office/drawing/2014/main" id="{6A055853-F52C-4D45-9221-10C06754E9C6}"/>
              </a:ext>
            </a:extLst>
          </p:cNvPr>
          <p:cNvPicPr>
            <a:picLocks noGrp="1" noChangeAspect="1"/>
          </p:cNvPicPr>
          <p:nvPr>
            <p:ph idx="1"/>
          </p:nvPr>
        </p:nvPicPr>
        <p:blipFill>
          <a:blip r:embed="rId2"/>
          <a:stretch>
            <a:fillRect/>
          </a:stretch>
        </p:blipFill>
        <p:spPr>
          <a:xfrm>
            <a:off x="1853037" y="6197497"/>
            <a:ext cx="963028" cy="456389"/>
          </a:xfrm>
        </p:spPr>
      </p:pic>
      <p:sp>
        <p:nvSpPr>
          <p:cNvPr id="31" name="TextBox 30">
            <a:extLst>
              <a:ext uri="{FF2B5EF4-FFF2-40B4-BE49-F238E27FC236}">
                <a16:creationId xmlns:a16="http://schemas.microsoft.com/office/drawing/2014/main" id="{8309D4D0-B2B3-4D90-BA10-B0B5D7377A18}"/>
              </a:ext>
            </a:extLst>
          </p:cNvPr>
          <p:cNvSpPr txBox="1"/>
          <p:nvPr/>
        </p:nvSpPr>
        <p:spPr>
          <a:xfrm>
            <a:off x="737291" y="634121"/>
            <a:ext cx="10276213"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Let’s take a </a:t>
            </a:r>
            <a:r>
              <a:rPr lang="en-GB" sz="2000" b="1" dirty="0">
                <a:solidFill>
                  <a:srgbClr val="A5A5A5"/>
                </a:solidFill>
                <a:latin typeface="ING Me" panose="02000506040000020004" pitchFamily="2" charset="0"/>
                <a:cs typeface="ING Me" panose="02000506040000020004" pitchFamily="2" charset="0"/>
              </a:rPr>
              <a:t>detour</a:t>
            </a:r>
            <a:r>
              <a:rPr lang="en-GB" sz="2000" dirty="0">
                <a:solidFill>
                  <a:srgbClr val="A5A5A5"/>
                </a:solidFill>
                <a:latin typeface="ING Me" panose="02000506040000020004" pitchFamily="2" charset="0"/>
                <a:cs typeface="ING Me" panose="02000506040000020004" pitchFamily="2" charset="0"/>
              </a:rPr>
              <a:t> to learn about confusion matrix</a:t>
            </a:r>
            <a:endParaRPr lang="en-GB" sz="2000" b="1" dirty="0">
              <a:solidFill>
                <a:srgbClr val="A5A5A5"/>
              </a:solidFill>
              <a:latin typeface="ING Me" panose="02000506040000020004" pitchFamily="2" charset="0"/>
              <a:cs typeface="ING Me" panose="02000506040000020004" pitchFamily="2" charset="0"/>
            </a:endParaRPr>
          </a:p>
        </p:txBody>
      </p:sp>
      <p:sp>
        <p:nvSpPr>
          <p:cNvPr id="37" name="Slide Number Placeholder 4">
            <a:extLst>
              <a:ext uri="{FF2B5EF4-FFF2-40B4-BE49-F238E27FC236}">
                <a16:creationId xmlns:a16="http://schemas.microsoft.com/office/drawing/2014/main" id="{0EF45A4A-6E51-4312-A56D-16C0EDA1610E}"/>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9</a:t>
            </a:fld>
            <a:endParaRPr lang="en-GB" sz="1000">
              <a:solidFill>
                <a:srgbClr val="000000"/>
              </a:solidFill>
              <a:latin typeface="ING Me"/>
            </a:endParaRPr>
          </a:p>
        </p:txBody>
      </p:sp>
      <p:grpSp>
        <p:nvGrpSpPr>
          <p:cNvPr id="26" name="Group 25">
            <a:extLst>
              <a:ext uri="{FF2B5EF4-FFF2-40B4-BE49-F238E27FC236}">
                <a16:creationId xmlns:a16="http://schemas.microsoft.com/office/drawing/2014/main" id="{DCAA8901-5968-7A5F-7E57-C05F03D18BCE}"/>
              </a:ext>
            </a:extLst>
          </p:cNvPr>
          <p:cNvGrpSpPr/>
          <p:nvPr/>
        </p:nvGrpSpPr>
        <p:grpSpPr>
          <a:xfrm>
            <a:off x="248213" y="1539663"/>
            <a:ext cx="4284198" cy="3124868"/>
            <a:chOff x="3280146" y="1789043"/>
            <a:chExt cx="4284198" cy="3124868"/>
          </a:xfrm>
        </p:grpSpPr>
        <p:sp>
          <p:nvSpPr>
            <p:cNvPr id="2" name="Rectangle 1">
              <a:extLst>
                <a:ext uri="{FF2B5EF4-FFF2-40B4-BE49-F238E27FC236}">
                  <a16:creationId xmlns:a16="http://schemas.microsoft.com/office/drawing/2014/main" id="{026C666D-5B33-7B44-590F-4419A5765066}"/>
                </a:ext>
              </a:extLst>
            </p:cNvPr>
            <p:cNvSpPr/>
            <p:nvPr/>
          </p:nvSpPr>
          <p:spPr>
            <a:xfrm>
              <a:off x="3991555" y="2393343"/>
              <a:ext cx="1765189" cy="12390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TP</a:t>
              </a:r>
            </a:p>
          </p:txBody>
        </p:sp>
        <p:sp>
          <p:nvSpPr>
            <p:cNvPr id="4" name="Rectangle 3">
              <a:extLst>
                <a:ext uri="{FF2B5EF4-FFF2-40B4-BE49-F238E27FC236}">
                  <a16:creationId xmlns:a16="http://schemas.microsoft.com/office/drawing/2014/main" id="{8CA5B154-F9F3-DA12-ABF3-84A65B279F38}"/>
                </a:ext>
              </a:extLst>
            </p:cNvPr>
            <p:cNvSpPr/>
            <p:nvPr/>
          </p:nvSpPr>
          <p:spPr>
            <a:xfrm>
              <a:off x="5797829" y="2386716"/>
              <a:ext cx="1765189" cy="123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FP</a:t>
              </a:r>
            </a:p>
          </p:txBody>
        </p:sp>
        <p:sp>
          <p:nvSpPr>
            <p:cNvPr id="8" name="Rectangle 7">
              <a:extLst>
                <a:ext uri="{FF2B5EF4-FFF2-40B4-BE49-F238E27FC236}">
                  <a16:creationId xmlns:a16="http://schemas.microsoft.com/office/drawing/2014/main" id="{94610CB2-A175-F195-0EAB-6FE71A74960D}"/>
                </a:ext>
              </a:extLst>
            </p:cNvPr>
            <p:cNvSpPr/>
            <p:nvPr/>
          </p:nvSpPr>
          <p:spPr>
            <a:xfrm>
              <a:off x="3991555" y="2099143"/>
              <a:ext cx="1765189" cy="259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300" b="1" dirty="0">
                  <a:latin typeface="ING Me" panose="02000506040000020004" pitchFamily="2" charset="0"/>
                  <a:cs typeface="ING Me" panose="02000506040000020004" pitchFamily="2" charset="0"/>
                </a:rPr>
                <a:t>POSITIVE</a:t>
              </a:r>
            </a:p>
          </p:txBody>
        </p:sp>
        <p:sp>
          <p:nvSpPr>
            <p:cNvPr id="9" name="Rectangle 8">
              <a:extLst>
                <a:ext uri="{FF2B5EF4-FFF2-40B4-BE49-F238E27FC236}">
                  <a16:creationId xmlns:a16="http://schemas.microsoft.com/office/drawing/2014/main" id="{C4CFFD15-B675-A725-FB28-8DC1C1EA614C}"/>
                </a:ext>
              </a:extLst>
            </p:cNvPr>
            <p:cNvSpPr/>
            <p:nvPr/>
          </p:nvSpPr>
          <p:spPr>
            <a:xfrm>
              <a:off x="5797828" y="2093841"/>
              <a:ext cx="1765189" cy="259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300" b="1" dirty="0">
                  <a:latin typeface="ING Me" panose="02000506040000020004" pitchFamily="2" charset="0"/>
                  <a:cs typeface="ING Me" panose="02000506040000020004" pitchFamily="2" charset="0"/>
                </a:rPr>
                <a:t>NEGATIVE</a:t>
              </a:r>
            </a:p>
          </p:txBody>
        </p:sp>
        <p:sp>
          <p:nvSpPr>
            <p:cNvPr id="10" name="Rectangle 9">
              <a:extLst>
                <a:ext uri="{FF2B5EF4-FFF2-40B4-BE49-F238E27FC236}">
                  <a16:creationId xmlns:a16="http://schemas.microsoft.com/office/drawing/2014/main" id="{735A2FF5-9D87-32DA-DD89-BAC21D9E025C}"/>
                </a:ext>
              </a:extLst>
            </p:cNvPr>
            <p:cNvSpPr/>
            <p:nvPr/>
          </p:nvSpPr>
          <p:spPr>
            <a:xfrm rot="5400000">
              <a:off x="3201012" y="2882965"/>
              <a:ext cx="1239075" cy="259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93895CC-753D-BEC7-865D-921282E5AAA8}"/>
                </a:ext>
              </a:extLst>
            </p:cNvPr>
            <p:cNvSpPr/>
            <p:nvPr/>
          </p:nvSpPr>
          <p:spPr>
            <a:xfrm>
              <a:off x="3992881" y="3674830"/>
              <a:ext cx="1765189" cy="123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FN</a:t>
              </a:r>
            </a:p>
          </p:txBody>
        </p:sp>
        <p:sp>
          <p:nvSpPr>
            <p:cNvPr id="13" name="Rectangle 12">
              <a:extLst>
                <a:ext uri="{FF2B5EF4-FFF2-40B4-BE49-F238E27FC236}">
                  <a16:creationId xmlns:a16="http://schemas.microsoft.com/office/drawing/2014/main" id="{2450AD9B-4961-B7B0-1906-7A923A441DCC}"/>
                </a:ext>
              </a:extLst>
            </p:cNvPr>
            <p:cNvSpPr/>
            <p:nvPr/>
          </p:nvSpPr>
          <p:spPr>
            <a:xfrm>
              <a:off x="5799155" y="3668203"/>
              <a:ext cx="1765189" cy="12390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TN</a:t>
              </a:r>
            </a:p>
          </p:txBody>
        </p:sp>
        <p:sp>
          <p:nvSpPr>
            <p:cNvPr id="14" name="Rectangle 13">
              <a:extLst>
                <a:ext uri="{FF2B5EF4-FFF2-40B4-BE49-F238E27FC236}">
                  <a16:creationId xmlns:a16="http://schemas.microsoft.com/office/drawing/2014/main" id="{AB851E21-7A35-2C31-0076-399F7F01D725}"/>
                </a:ext>
              </a:extLst>
            </p:cNvPr>
            <p:cNvSpPr/>
            <p:nvPr/>
          </p:nvSpPr>
          <p:spPr>
            <a:xfrm rot="5400000">
              <a:off x="3202338" y="4164451"/>
              <a:ext cx="1239075" cy="259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C3124CC-176A-46B4-3167-A18E0993C0A4}"/>
                </a:ext>
              </a:extLst>
            </p:cNvPr>
            <p:cNvSpPr/>
            <p:nvPr/>
          </p:nvSpPr>
          <p:spPr>
            <a:xfrm rot="5400000">
              <a:off x="3208963" y="2882966"/>
              <a:ext cx="1239075" cy="259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F4326536-D7AF-1CC4-91C3-235CA9F1194A}"/>
                </a:ext>
              </a:extLst>
            </p:cNvPr>
            <p:cNvSpPr/>
            <p:nvPr/>
          </p:nvSpPr>
          <p:spPr>
            <a:xfrm rot="5400000">
              <a:off x="3210289" y="4164452"/>
              <a:ext cx="1239075" cy="259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B031DAF-249E-B6D7-8DA0-47C8FBD33AAC}"/>
                </a:ext>
              </a:extLst>
            </p:cNvPr>
            <p:cNvSpPr/>
            <p:nvPr/>
          </p:nvSpPr>
          <p:spPr>
            <a:xfrm rot="5400000">
              <a:off x="3186930" y="2868884"/>
              <a:ext cx="1239075" cy="28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489A651F-3DC4-F090-9ED6-AFF6036BDB09}"/>
                </a:ext>
              </a:extLst>
            </p:cNvPr>
            <p:cNvSpPr/>
            <p:nvPr/>
          </p:nvSpPr>
          <p:spPr>
            <a:xfrm rot="5400000">
              <a:off x="3196207" y="4150371"/>
              <a:ext cx="1239075" cy="28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E9EDDD30-B8B0-5036-50BF-09B8B45E273E}"/>
                </a:ext>
              </a:extLst>
            </p:cNvPr>
            <p:cNvSpPr/>
            <p:nvPr/>
          </p:nvSpPr>
          <p:spPr>
            <a:xfrm rot="5400000">
              <a:off x="3186930" y="2868885"/>
              <a:ext cx="1239075" cy="28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5651F219-691A-FE7F-CED2-F452EA80C5FA}"/>
                </a:ext>
              </a:extLst>
            </p:cNvPr>
            <p:cNvSpPr/>
            <p:nvPr/>
          </p:nvSpPr>
          <p:spPr>
            <a:xfrm rot="5400000">
              <a:off x="3182568" y="4136735"/>
              <a:ext cx="1239075" cy="3152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300" b="1" dirty="0">
                  <a:latin typeface="ING Me" panose="02000506040000020004" pitchFamily="2" charset="0"/>
                  <a:cs typeface="ING Me" panose="02000506040000020004" pitchFamily="2" charset="0"/>
                </a:rPr>
                <a:t>NEGATIVE</a:t>
              </a:r>
            </a:p>
          </p:txBody>
        </p:sp>
        <p:sp>
          <p:nvSpPr>
            <p:cNvPr id="23" name="Rectangle 22">
              <a:extLst>
                <a:ext uri="{FF2B5EF4-FFF2-40B4-BE49-F238E27FC236}">
                  <a16:creationId xmlns:a16="http://schemas.microsoft.com/office/drawing/2014/main" id="{FB79315B-C440-56E3-9ECD-A505C2B34C5C}"/>
                </a:ext>
              </a:extLst>
            </p:cNvPr>
            <p:cNvSpPr/>
            <p:nvPr/>
          </p:nvSpPr>
          <p:spPr>
            <a:xfrm rot="5400000">
              <a:off x="3177930" y="2859887"/>
              <a:ext cx="1239075" cy="30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300" b="1" dirty="0">
                  <a:latin typeface="ING Me" panose="02000506040000020004" pitchFamily="2" charset="0"/>
                  <a:cs typeface="ING Me" panose="02000506040000020004" pitchFamily="2" charset="0"/>
                </a:rPr>
                <a:t>POSITIVE</a:t>
              </a:r>
            </a:p>
          </p:txBody>
        </p:sp>
        <p:sp>
          <p:nvSpPr>
            <p:cNvPr id="24" name="Rectangle 23">
              <a:extLst>
                <a:ext uri="{FF2B5EF4-FFF2-40B4-BE49-F238E27FC236}">
                  <a16:creationId xmlns:a16="http://schemas.microsoft.com/office/drawing/2014/main" id="{0A447530-BA9A-027E-6061-B1BACE923D91}"/>
                </a:ext>
              </a:extLst>
            </p:cNvPr>
            <p:cNvSpPr/>
            <p:nvPr/>
          </p:nvSpPr>
          <p:spPr>
            <a:xfrm>
              <a:off x="3991555" y="1789043"/>
              <a:ext cx="3571462" cy="2598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FF6200"/>
                  </a:solidFill>
                  <a:latin typeface="ING Me" panose="02000506040000020004" pitchFamily="2" charset="0"/>
                  <a:cs typeface="ING Me" panose="02000506040000020004" pitchFamily="2" charset="0"/>
                </a:rPr>
                <a:t>ACTUALS</a:t>
              </a:r>
            </a:p>
          </p:txBody>
        </p:sp>
        <p:sp>
          <p:nvSpPr>
            <p:cNvPr id="25" name="Rectangle 24">
              <a:extLst>
                <a:ext uri="{FF2B5EF4-FFF2-40B4-BE49-F238E27FC236}">
                  <a16:creationId xmlns:a16="http://schemas.microsoft.com/office/drawing/2014/main" id="{AE827FEA-1A76-DCB8-A9E3-B8DBFF7E3F30}"/>
                </a:ext>
              </a:extLst>
            </p:cNvPr>
            <p:cNvSpPr/>
            <p:nvPr/>
          </p:nvSpPr>
          <p:spPr>
            <a:xfrm rot="5400000">
              <a:off x="2177504" y="3495986"/>
              <a:ext cx="2520563" cy="315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FF6200"/>
                  </a:solidFill>
                  <a:latin typeface="ING Me" panose="02000506040000020004" pitchFamily="2" charset="0"/>
                  <a:cs typeface="ING Me" panose="02000506040000020004" pitchFamily="2" charset="0"/>
                </a:rPr>
                <a:t>PREDICTED</a:t>
              </a:r>
            </a:p>
          </p:txBody>
        </p:sp>
      </p:grpSp>
      <p:sp>
        <p:nvSpPr>
          <p:cNvPr id="27" name="Arrow: Right 26">
            <a:extLst>
              <a:ext uri="{FF2B5EF4-FFF2-40B4-BE49-F238E27FC236}">
                <a16:creationId xmlns:a16="http://schemas.microsoft.com/office/drawing/2014/main" id="{22E32B8E-931A-A929-9D5A-581705ECABE7}"/>
              </a:ext>
            </a:extLst>
          </p:cNvPr>
          <p:cNvSpPr>
            <a:spLocks noChangeAspect="1"/>
          </p:cNvSpPr>
          <p:nvPr/>
        </p:nvSpPr>
        <p:spPr>
          <a:xfrm>
            <a:off x="5205191" y="1524641"/>
            <a:ext cx="564753" cy="240456"/>
          </a:xfrm>
          <a:prstGeom prst="rightArrow">
            <a:avLst/>
          </a:prstGeom>
          <a:solidFill>
            <a:srgbClr val="FF62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BE" sz="1300" dirty="0" err="1">
              <a:solidFill>
                <a:schemeClr val="tx1"/>
              </a:solidFill>
            </a:endParaRPr>
          </a:p>
        </p:txBody>
      </p:sp>
      <p:sp>
        <p:nvSpPr>
          <p:cNvPr id="28" name="TextBox 27">
            <a:extLst>
              <a:ext uri="{FF2B5EF4-FFF2-40B4-BE49-F238E27FC236}">
                <a16:creationId xmlns:a16="http://schemas.microsoft.com/office/drawing/2014/main" id="{388585DD-9D9E-4C2F-4F3A-C29C7FEE3531}"/>
              </a:ext>
            </a:extLst>
          </p:cNvPr>
          <p:cNvSpPr txBox="1">
            <a:spLocks noChangeAspect="1"/>
          </p:cNvSpPr>
          <p:nvPr/>
        </p:nvSpPr>
        <p:spPr>
          <a:xfrm>
            <a:off x="6000334" y="1395383"/>
            <a:ext cx="5400000" cy="492443"/>
          </a:xfrm>
          <a:prstGeom prst="rect">
            <a:avLst/>
          </a:prstGeom>
          <a:noFill/>
        </p:spPr>
        <p:txBody>
          <a:bodyPr wrap="square">
            <a:spAutoFit/>
          </a:bodyPr>
          <a:lstStyle/>
          <a:p>
            <a:pPr algn="just"/>
            <a:r>
              <a:rPr lang="en-US" sz="1300" b="1" dirty="0">
                <a:solidFill>
                  <a:schemeClr val="bg2">
                    <a:lumMod val="50000"/>
                  </a:schemeClr>
                </a:solidFill>
              </a:rPr>
              <a:t>TP (true positives)</a:t>
            </a:r>
            <a:r>
              <a:rPr lang="en-US" sz="1300" dirty="0">
                <a:solidFill>
                  <a:schemeClr val="bg2">
                    <a:lumMod val="50000"/>
                  </a:schemeClr>
                </a:solidFill>
              </a:rPr>
              <a:t>: no of customers accepted (low PD) that were actually good.	</a:t>
            </a:r>
          </a:p>
        </p:txBody>
      </p:sp>
      <p:sp>
        <p:nvSpPr>
          <p:cNvPr id="29" name="TextBox 28">
            <a:extLst>
              <a:ext uri="{FF2B5EF4-FFF2-40B4-BE49-F238E27FC236}">
                <a16:creationId xmlns:a16="http://schemas.microsoft.com/office/drawing/2014/main" id="{2679BB69-184F-BB05-88DB-BA2479252FCD}"/>
              </a:ext>
            </a:extLst>
          </p:cNvPr>
          <p:cNvSpPr txBox="1">
            <a:spLocks noChangeAspect="1"/>
          </p:cNvSpPr>
          <p:nvPr/>
        </p:nvSpPr>
        <p:spPr>
          <a:xfrm>
            <a:off x="6000334" y="2445301"/>
            <a:ext cx="5400000" cy="492443"/>
          </a:xfrm>
          <a:prstGeom prst="rect">
            <a:avLst/>
          </a:prstGeom>
          <a:noFill/>
        </p:spPr>
        <p:txBody>
          <a:bodyPr wrap="square">
            <a:spAutoFit/>
          </a:bodyPr>
          <a:lstStyle/>
          <a:p>
            <a:pPr algn="just"/>
            <a:r>
              <a:rPr lang="en-US" sz="1300" b="1" dirty="0">
                <a:solidFill>
                  <a:schemeClr val="accent1"/>
                </a:solidFill>
              </a:rPr>
              <a:t>FP (false positives)</a:t>
            </a:r>
            <a:r>
              <a:rPr lang="en-US" sz="1300" dirty="0">
                <a:solidFill>
                  <a:schemeClr val="accent1"/>
                </a:solidFill>
              </a:rPr>
              <a:t>: no of customers accepted (low PD) that were actually bad. </a:t>
            </a:r>
          </a:p>
        </p:txBody>
      </p:sp>
      <p:pic>
        <p:nvPicPr>
          <p:cNvPr id="42" name="Graphic 41" descr="Venn diagram with solid fill">
            <a:extLst>
              <a:ext uri="{FF2B5EF4-FFF2-40B4-BE49-F238E27FC236}">
                <a16:creationId xmlns:a16="http://schemas.microsoft.com/office/drawing/2014/main" id="{FF9DBC67-6C03-6AB8-CC60-0E86B3F8A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461" y="2397323"/>
            <a:ext cx="524007" cy="524007"/>
          </a:xfrm>
          <a:prstGeom prst="rect">
            <a:avLst/>
          </a:prstGeom>
        </p:spPr>
      </p:pic>
      <p:pic>
        <p:nvPicPr>
          <p:cNvPr id="43" name="Graphic 42" descr="Daily calendar with solid fill">
            <a:extLst>
              <a:ext uri="{FF2B5EF4-FFF2-40B4-BE49-F238E27FC236}">
                <a16:creationId xmlns:a16="http://schemas.microsoft.com/office/drawing/2014/main" id="{E60C0969-6EEA-65A6-2067-CDB1B60CE1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8851" y="3534256"/>
            <a:ext cx="457434" cy="457434"/>
          </a:xfrm>
          <a:prstGeom prst="rect">
            <a:avLst/>
          </a:prstGeom>
        </p:spPr>
      </p:pic>
      <p:sp>
        <p:nvSpPr>
          <p:cNvPr id="44" name="TextBox 43">
            <a:extLst>
              <a:ext uri="{FF2B5EF4-FFF2-40B4-BE49-F238E27FC236}">
                <a16:creationId xmlns:a16="http://schemas.microsoft.com/office/drawing/2014/main" id="{48E5FBA3-4E77-B832-706E-CF7E8AF9C36F}"/>
              </a:ext>
            </a:extLst>
          </p:cNvPr>
          <p:cNvSpPr txBox="1">
            <a:spLocks noChangeAspect="1"/>
          </p:cNvSpPr>
          <p:nvPr/>
        </p:nvSpPr>
        <p:spPr>
          <a:xfrm>
            <a:off x="6000334" y="3554699"/>
            <a:ext cx="5400000" cy="492443"/>
          </a:xfrm>
          <a:prstGeom prst="rect">
            <a:avLst/>
          </a:prstGeom>
          <a:noFill/>
        </p:spPr>
        <p:txBody>
          <a:bodyPr wrap="square">
            <a:spAutoFit/>
          </a:bodyPr>
          <a:lstStyle/>
          <a:p>
            <a:pPr algn="just"/>
            <a:r>
              <a:rPr lang="en-US" sz="1300" b="1" dirty="0">
                <a:solidFill>
                  <a:schemeClr val="accent1"/>
                </a:solidFill>
              </a:rPr>
              <a:t>FN (false negatives)</a:t>
            </a:r>
            <a:r>
              <a:rPr lang="en-US" sz="1300" dirty="0">
                <a:solidFill>
                  <a:schemeClr val="accent1"/>
                </a:solidFill>
              </a:rPr>
              <a:t>: no of customers rejected (high PD) that were actually good. </a:t>
            </a:r>
          </a:p>
        </p:txBody>
      </p:sp>
      <p:pic>
        <p:nvPicPr>
          <p:cNvPr id="48" name="Graphic 47" descr="Checkbox Checked with solid fill">
            <a:extLst>
              <a:ext uri="{FF2B5EF4-FFF2-40B4-BE49-F238E27FC236}">
                <a16:creationId xmlns:a16="http://schemas.microsoft.com/office/drawing/2014/main" id="{8C420D18-B525-9303-9B86-DB66E94309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5565" y="4604617"/>
            <a:ext cx="649455" cy="649455"/>
          </a:xfrm>
          <a:prstGeom prst="rect">
            <a:avLst/>
          </a:prstGeom>
        </p:spPr>
      </p:pic>
      <p:sp>
        <p:nvSpPr>
          <p:cNvPr id="49" name="TextBox 48">
            <a:extLst>
              <a:ext uri="{FF2B5EF4-FFF2-40B4-BE49-F238E27FC236}">
                <a16:creationId xmlns:a16="http://schemas.microsoft.com/office/drawing/2014/main" id="{DD4B6AC3-42E7-4042-122F-6C506960DA1B}"/>
              </a:ext>
            </a:extLst>
          </p:cNvPr>
          <p:cNvSpPr txBox="1">
            <a:spLocks noChangeAspect="1"/>
          </p:cNvSpPr>
          <p:nvPr/>
        </p:nvSpPr>
        <p:spPr>
          <a:xfrm>
            <a:off x="6003253" y="4671700"/>
            <a:ext cx="5400000" cy="492443"/>
          </a:xfrm>
          <a:prstGeom prst="rect">
            <a:avLst/>
          </a:prstGeom>
          <a:noFill/>
        </p:spPr>
        <p:txBody>
          <a:bodyPr wrap="square">
            <a:spAutoFit/>
          </a:bodyPr>
          <a:lstStyle/>
          <a:p>
            <a:pPr algn="just"/>
            <a:r>
              <a:rPr lang="en-US" sz="1300" b="1" dirty="0">
                <a:solidFill>
                  <a:schemeClr val="bg2">
                    <a:lumMod val="50000"/>
                  </a:schemeClr>
                </a:solidFill>
              </a:rPr>
              <a:t>TN (true negatives)</a:t>
            </a:r>
            <a:r>
              <a:rPr lang="en-US" sz="1300" dirty="0">
                <a:solidFill>
                  <a:schemeClr val="bg2">
                    <a:lumMod val="50000"/>
                  </a:schemeClr>
                </a:solidFill>
              </a:rPr>
              <a:t>: no of customers rejected (high PD) that were actually bad.</a:t>
            </a:r>
          </a:p>
        </p:txBody>
      </p:sp>
    </p:spTree>
    <p:extLst>
      <p:ext uri="{BB962C8B-B14F-4D97-AF65-F5344CB8AC3E}">
        <p14:creationId xmlns:p14="http://schemas.microsoft.com/office/powerpoint/2010/main" val="1287348807"/>
      </p:ext>
    </p:extLst>
  </p:cSld>
  <p:clrMapOvr>
    <a:masterClrMapping/>
  </p:clrMapOvr>
</p:sld>
</file>

<file path=ppt/theme/theme1.xml><?xml version="1.0" encoding="utf-8"?>
<a:theme xmlns:a="http://schemas.openxmlformats.org/drawingml/2006/main" name="FAP">
  <a:themeElements>
    <a:clrScheme name="DSS20">
      <a:dk1>
        <a:srgbClr val="05000A"/>
      </a:dk1>
      <a:lt1>
        <a:sysClr val="window" lastClr="FFFFFF"/>
      </a:lt1>
      <a:dk2>
        <a:srgbClr val="6633CC"/>
      </a:dk2>
      <a:lt2>
        <a:srgbClr val="33FF66"/>
      </a:lt2>
      <a:accent1>
        <a:srgbClr val="E10B31"/>
      </a:accent1>
      <a:accent2>
        <a:srgbClr val="33FFB4"/>
      </a:accent2>
      <a:accent3>
        <a:srgbClr val="6600CC"/>
      </a:accent3>
      <a:accent4>
        <a:srgbClr val="9266FF"/>
      </a:accent4>
      <a:accent5>
        <a:srgbClr val="4AB5C4"/>
      </a:accent5>
      <a:accent6>
        <a:srgbClr val="0989B1"/>
      </a:accent6>
      <a:hlink>
        <a:srgbClr val="029676"/>
      </a:hlink>
      <a:folHlink>
        <a:srgbClr val="BA6906"/>
      </a:folHlink>
    </a:clrScheme>
    <a:fontScheme name="THS">
      <a:majorFont>
        <a:latin typeface="Raavi"/>
        <a:ea typeface=""/>
        <a:cs typeface=""/>
      </a:majorFont>
      <a:minorFont>
        <a:latin typeface="Verdana"/>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ING-presentation-template-16x9" id="{600AC83B-7DB0-4210-8F3E-D13BD0A4CF0E}" vid="{E04DC564-4975-4A65-965F-0E38896AB019}"/>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FAP</Template>
  <TotalTime>1463</TotalTime>
  <Words>1982</Words>
  <Application>Microsoft Office PowerPoint</Application>
  <PresentationFormat>Widescreen</PresentationFormat>
  <Paragraphs>284</Paragraphs>
  <Slides>20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Cambria Math</vt:lpstr>
      <vt:lpstr>ING Me</vt:lpstr>
      <vt:lpstr>Raavi</vt:lpstr>
      <vt:lpstr>Verdana</vt:lpstr>
      <vt:lpstr>FAP</vt:lpstr>
      <vt:lpstr>ING_PP_Template_16x9_January2020</vt:lpstr>
      <vt:lpstr>Lecture: Methods to validate fair classifiers</vt:lpstr>
      <vt:lpstr>Agenda</vt:lpstr>
      <vt:lpstr>PowerPoint Presentation</vt:lpstr>
      <vt:lpstr>Model formulation – What do we do?</vt:lpstr>
      <vt:lpstr>Model formulation – How do we use it? (1/2)</vt:lpstr>
      <vt:lpstr>Model formulation – How do we use it? (2/2)</vt:lpstr>
      <vt:lpstr>PowerPoint Presentation</vt:lpstr>
      <vt:lpstr>Model Fairness: How to think about it?</vt:lpstr>
      <vt:lpstr>Model Evaluation: performance measure for models</vt:lpstr>
      <vt:lpstr>Fairness metrics: Statistical non-discrimination criteria</vt:lpstr>
      <vt:lpstr>Cut-off agnostic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Sylwia</dc:creator>
  <cp:lastModifiedBy>JOSE JAVIER CALOCA MARTINEZ</cp:lastModifiedBy>
  <cp:revision>26</cp:revision>
  <dcterms:modified xsi:type="dcterms:W3CDTF">2023-04-21T18:44:38Z</dcterms:modified>
</cp:coreProperties>
</file>